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71" r:id="rId3"/>
    <p:sldId id="381" r:id="rId4"/>
    <p:sldId id="378" r:id="rId5"/>
    <p:sldId id="383" r:id="rId6"/>
    <p:sldId id="384" r:id="rId7"/>
    <p:sldId id="375" r:id="rId8"/>
    <p:sldId id="368" r:id="rId9"/>
    <p:sldId id="361" r:id="rId10"/>
    <p:sldId id="374" r:id="rId11"/>
    <p:sldId id="379" r:id="rId12"/>
    <p:sldId id="373" r:id="rId13"/>
    <p:sldId id="3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Google%20Drive\Presentations%20and%20handouts\Manipulated%20for%20presentation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Google%20Drive\Presentations%20and%20handouts\Manipulated%20for%20presentation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ropbox\Performance-Structure%20Time%20Series%20for%20Crossrail%20London%202012%20Heathrow%20T2\Cost%20-%20Structure%20Times%20Series%20for%20Crossrail%20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ropbox\Performance-Structure%20Time%20Series%20for%20Crossrail%20London%202012%20Heathrow%20T2\Additional%20calculations%20for%20Farringdon%20station%20using%20figures%20from%20Excel%20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37612300342626E-2"/>
          <c:y val="0.12153061073118628"/>
          <c:w val="0.86433601348048139"/>
          <c:h val="0.72450631335967497"/>
        </c:manualLayout>
      </c:layout>
      <c:scatterChart>
        <c:scatterStyle val="smoothMarker"/>
        <c:varyColors val="0"/>
        <c:ser>
          <c:idx val="1"/>
          <c:order val="1"/>
          <c:tx>
            <c:strRef>
              <c:f>'Crossrail total'!$L$5</c:f>
              <c:strCache>
                <c:ptCount val="1"/>
                <c:pt idx="0">
                  <c:v>STAKEHOLDERS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</c:spPr>
          </c:marke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total'!$L$7:$L$32</c:f>
              <c:numCache>
                <c:formatCode>General</c:formatCode>
                <c:ptCount val="2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49</c:v>
                </c:pt>
                <c:pt idx="9">
                  <c:v>414</c:v>
                </c:pt>
                <c:pt idx="10">
                  <c:v>515</c:v>
                </c:pt>
                <c:pt idx="11">
                  <c:v>515</c:v>
                </c:pt>
                <c:pt idx="12" formatCode="0">
                  <c:v>638.1521739130435</c:v>
                </c:pt>
                <c:pt idx="13" formatCode="0">
                  <c:v>716.52173913043475</c:v>
                </c:pt>
                <c:pt idx="14" formatCode="0">
                  <c:v>716.52173913043475</c:v>
                </c:pt>
                <c:pt idx="15" formatCode="0">
                  <c:v>716.52173913043475</c:v>
                </c:pt>
                <c:pt idx="16" formatCode="0">
                  <c:v>716.52173913043475</c:v>
                </c:pt>
                <c:pt idx="17" formatCode="0">
                  <c:v>716.52173913043475</c:v>
                </c:pt>
                <c:pt idx="18" formatCode="0">
                  <c:v>716.52173913043475</c:v>
                </c:pt>
                <c:pt idx="19" formatCode="0">
                  <c:v>717</c:v>
                </c:pt>
                <c:pt idx="20" formatCode="0">
                  <c:v>716.52173913043475</c:v>
                </c:pt>
                <c:pt idx="21" formatCode="0">
                  <c:v>717.52173913043475</c:v>
                </c:pt>
                <c:pt idx="22" formatCode="0">
                  <c:v>717.52173913043475</c:v>
                </c:pt>
                <c:pt idx="23" formatCode="0">
                  <c:v>717.52173913043475</c:v>
                </c:pt>
                <c:pt idx="24" formatCode="0">
                  <c:v>717.52173913043475</c:v>
                </c:pt>
                <c:pt idx="25" formatCode="0">
                  <c:v>717.52173913043475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'Crossrail total'!$N$5:$N$6</c:f>
              <c:strCache>
                <c:ptCount val="1"/>
                <c:pt idx="0">
                  <c:v>SUPPLIERS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x"/>
            <c:size val="5"/>
            <c:spPr>
              <a:solidFill>
                <a:schemeClr val="accent6">
                  <a:lumMod val="75000"/>
                </a:schemeClr>
              </a:solidFill>
            </c:spPr>
          </c:marke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total'!$N$7:$N$32</c:f>
              <c:numCache>
                <c:formatCode>0</c:formatCode>
                <c:ptCount val="2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8</c:v>
                </c:pt>
                <c:pt idx="11">
                  <c:v>36</c:v>
                </c:pt>
                <c:pt idx="12">
                  <c:v>71</c:v>
                </c:pt>
                <c:pt idx="13">
                  <c:v>617</c:v>
                </c:pt>
                <c:pt idx="14">
                  <c:v>1163</c:v>
                </c:pt>
                <c:pt idx="15">
                  <c:v>1415</c:v>
                </c:pt>
                <c:pt idx="16">
                  <c:v>1415</c:v>
                </c:pt>
                <c:pt idx="17">
                  <c:v>1415</c:v>
                </c:pt>
                <c:pt idx="18">
                  <c:v>1772</c:v>
                </c:pt>
                <c:pt idx="19">
                  <c:v>1772</c:v>
                </c:pt>
                <c:pt idx="20">
                  <c:v>1898</c:v>
                </c:pt>
                <c:pt idx="21">
                  <c:v>2196.62</c:v>
                </c:pt>
                <c:pt idx="22">
                  <c:v>2522.1158000000005</c:v>
                </c:pt>
                <c:pt idx="23">
                  <c:v>2640.3792740000008</c:v>
                </c:pt>
                <c:pt idx="24">
                  <c:v>2721.5868594800004</c:v>
                </c:pt>
                <c:pt idx="25">
                  <c:v>2721.5868594800004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46144"/>
        <c:axId val="93448064"/>
      </c:scatterChart>
      <c:scatterChart>
        <c:scatterStyle val="smoothMarker"/>
        <c:varyColors val="0"/>
        <c:ser>
          <c:idx val="0"/>
          <c:order val="0"/>
          <c:tx>
            <c:strRef>
              <c:f>'Crossrail total'!$K$5</c:f>
              <c:strCache>
                <c:ptCount val="1"/>
                <c:pt idx="0">
                  <c:v>Anticipated Final Cost (final prices)</c:v>
                </c:pt>
              </c:strCache>
            </c:strRef>
          </c:tx>
          <c:spPr>
            <a:ln w="38100" cmpd="sng">
              <a:solidFill>
                <a:srgbClr val="00B0F0"/>
              </a:solidFill>
            </a:ln>
          </c:spPr>
          <c:marker>
            <c:symbol val="diamond"/>
            <c:size val="5"/>
            <c:spPr>
              <a:solidFill>
                <a:srgbClr val="00B0F0"/>
              </a:solidFill>
            </c:spPr>
          </c:marke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total'!$K$7:$K$32</c:f>
              <c:numCache>
                <c:formatCode>General</c:formatCode>
                <c:ptCount val="26"/>
                <c:pt idx="0">
                  <c:v>3230</c:v>
                </c:pt>
                <c:pt idx="1">
                  <c:v>4690</c:v>
                </c:pt>
                <c:pt idx="2">
                  <c:v>4690</c:v>
                </c:pt>
                <c:pt idx="3">
                  <c:v>4690</c:v>
                </c:pt>
                <c:pt idx="4">
                  <c:v>11160</c:v>
                </c:pt>
                <c:pt idx="5">
                  <c:v>9850</c:v>
                </c:pt>
                <c:pt idx="6">
                  <c:v>8690</c:v>
                </c:pt>
                <c:pt idx="7">
                  <c:v>8690</c:v>
                </c:pt>
                <c:pt idx="8">
                  <c:v>10900</c:v>
                </c:pt>
                <c:pt idx="9" formatCode="0">
                  <c:v>11117.5</c:v>
                </c:pt>
                <c:pt idx="10" formatCode="0">
                  <c:v>10238.065606155125</c:v>
                </c:pt>
                <c:pt idx="11">
                  <c:v>12829</c:v>
                </c:pt>
                <c:pt idx="12">
                  <c:v>11808</c:v>
                </c:pt>
                <c:pt idx="13">
                  <c:v>14200</c:v>
                </c:pt>
                <c:pt idx="14">
                  <c:v>14200</c:v>
                </c:pt>
                <c:pt idx="15">
                  <c:v>13900</c:v>
                </c:pt>
                <c:pt idx="16">
                  <c:v>13900</c:v>
                </c:pt>
                <c:pt idx="17">
                  <c:v>13900</c:v>
                </c:pt>
                <c:pt idx="18">
                  <c:v>13700</c:v>
                </c:pt>
                <c:pt idx="19">
                  <c:v>13700</c:v>
                </c:pt>
                <c:pt idx="20">
                  <c:v>13900</c:v>
                </c:pt>
                <c:pt idx="21">
                  <c:v>13900</c:v>
                </c:pt>
                <c:pt idx="22">
                  <c:v>13900</c:v>
                </c:pt>
                <c:pt idx="23">
                  <c:v>13900</c:v>
                </c:pt>
                <c:pt idx="24">
                  <c:v>13900</c:v>
                </c:pt>
                <c:pt idx="25">
                  <c:v>13900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053504"/>
        <c:axId val="93449600"/>
      </c:scatterChart>
      <c:valAx>
        <c:axId val="93446144"/>
        <c:scaling>
          <c:orientation val="minMax"/>
          <c:max val="21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3448064"/>
        <c:crosses val="autoZero"/>
        <c:crossBetween val="midCat"/>
        <c:majorUnit val="1"/>
        <c:minorUnit val="1"/>
      </c:valAx>
      <c:valAx>
        <c:axId val="93448064"/>
        <c:scaling>
          <c:orientation val="minMax"/>
          <c:max val="30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3446144"/>
        <c:crosses val="autoZero"/>
        <c:crossBetween val="midCat"/>
      </c:valAx>
      <c:valAx>
        <c:axId val="93449600"/>
        <c:scaling>
          <c:orientation val="minMax"/>
          <c:max val="17000"/>
          <c:min val="200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4053504"/>
        <c:crosses val="max"/>
        <c:crossBetween val="midCat"/>
        <c:majorUnit val="2000"/>
      </c:valAx>
      <c:valAx>
        <c:axId val="9405350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93449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113539428167094"/>
          <c:y val="0.93333331137661535"/>
          <c:w val="0.76405407848703188"/>
          <c:h val="6.478461365425711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37612300342626E-2"/>
          <c:y val="0.12153061073118628"/>
          <c:w val="0.86433601348048139"/>
          <c:h val="0.77449451331712627"/>
        </c:manualLayout>
      </c:layout>
      <c:scatterChart>
        <c:scatterStyle val="smoothMarker"/>
        <c:varyColors val="0"/>
        <c:ser>
          <c:idx val="3"/>
          <c:order val="1"/>
          <c:tx>
            <c:strRef>
              <c:f>'Crossrail total'!$N$5:$N$6</c:f>
              <c:strCache>
                <c:ptCount val="1"/>
                <c:pt idx="0">
                  <c:v>SUPPLIERS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x"/>
            <c:size val="5"/>
            <c:spPr>
              <a:solidFill>
                <a:schemeClr val="accent6">
                  <a:lumMod val="75000"/>
                </a:schemeClr>
              </a:solidFill>
            </c:spPr>
          </c:marke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total'!$N$7:$N$32</c:f>
              <c:numCache>
                <c:formatCode>0</c:formatCode>
                <c:ptCount val="2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8</c:v>
                </c:pt>
                <c:pt idx="11">
                  <c:v>36</c:v>
                </c:pt>
                <c:pt idx="12">
                  <c:v>71</c:v>
                </c:pt>
                <c:pt idx="13">
                  <c:v>617</c:v>
                </c:pt>
                <c:pt idx="14">
                  <c:v>1163</c:v>
                </c:pt>
                <c:pt idx="15">
                  <c:v>1415</c:v>
                </c:pt>
                <c:pt idx="16">
                  <c:v>1415</c:v>
                </c:pt>
                <c:pt idx="17">
                  <c:v>1415</c:v>
                </c:pt>
                <c:pt idx="18">
                  <c:v>1772</c:v>
                </c:pt>
                <c:pt idx="19">
                  <c:v>1772</c:v>
                </c:pt>
                <c:pt idx="20">
                  <c:v>1898</c:v>
                </c:pt>
                <c:pt idx="21">
                  <c:v>2196.62</c:v>
                </c:pt>
                <c:pt idx="22">
                  <c:v>2522.1158000000005</c:v>
                </c:pt>
                <c:pt idx="23">
                  <c:v>2640.3792740000008</c:v>
                </c:pt>
                <c:pt idx="24">
                  <c:v>2721.5868594800004</c:v>
                </c:pt>
                <c:pt idx="25">
                  <c:v>2721.5868594800004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841088"/>
        <c:axId val="94843264"/>
      </c:scatterChart>
      <c:scatterChart>
        <c:scatterStyle val="smoothMarker"/>
        <c:varyColors val="0"/>
        <c:ser>
          <c:idx val="0"/>
          <c:order val="0"/>
          <c:tx>
            <c:strRef>
              <c:f>'Crossrail total'!$K$5</c:f>
              <c:strCache>
                <c:ptCount val="1"/>
                <c:pt idx="0">
                  <c:v>Anticipated Final Cost (final prices)</c:v>
                </c:pt>
              </c:strCache>
            </c:strRef>
          </c:tx>
          <c:spPr>
            <a:ln w="38100" cmpd="sng">
              <a:solidFill>
                <a:srgbClr val="00B0F0"/>
              </a:solidFill>
            </a:ln>
          </c:spPr>
          <c:marker>
            <c:symbol val="diamond"/>
            <c:size val="5"/>
            <c:spPr>
              <a:solidFill>
                <a:srgbClr val="00B0F0"/>
              </a:solidFill>
            </c:spPr>
          </c:marke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total'!$K$7:$K$32</c:f>
              <c:numCache>
                <c:formatCode>General</c:formatCode>
                <c:ptCount val="26"/>
                <c:pt idx="0">
                  <c:v>3230</c:v>
                </c:pt>
                <c:pt idx="1">
                  <c:v>4690</c:v>
                </c:pt>
                <c:pt idx="2">
                  <c:v>4690</c:v>
                </c:pt>
                <c:pt idx="3">
                  <c:v>4690</c:v>
                </c:pt>
                <c:pt idx="4">
                  <c:v>11160</c:v>
                </c:pt>
                <c:pt idx="5">
                  <c:v>9850</c:v>
                </c:pt>
                <c:pt idx="6">
                  <c:v>8690</c:v>
                </c:pt>
                <c:pt idx="7">
                  <c:v>8690</c:v>
                </c:pt>
                <c:pt idx="8">
                  <c:v>10900</c:v>
                </c:pt>
                <c:pt idx="9" formatCode="0">
                  <c:v>11117.5</c:v>
                </c:pt>
                <c:pt idx="10" formatCode="0">
                  <c:v>10238.065606155125</c:v>
                </c:pt>
                <c:pt idx="11">
                  <c:v>12829</c:v>
                </c:pt>
                <c:pt idx="12">
                  <c:v>11808</c:v>
                </c:pt>
                <c:pt idx="13">
                  <c:v>14200</c:v>
                </c:pt>
                <c:pt idx="14">
                  <c:v>14200</c:v>
                </c:pt>
                <c:pt idx="15">
                  <c:v>13900</c:v>
                </c:pt>
                <c:pt idx="16">
                  <c:v>13900</c:v>
                </c:pt>
                <c:pt idx="17">
                  <c:v>13900</c:v>
                </c:pt>
                <c:pt idx="18">
                  <c:v>13700</c:v>
                </c:pt>
                <c:pt idx="19">
                  <c:v>13700</c:v>
                </c:pt>
                <c:pt idx="20">
                  <c:v>13900</c:v>
                </c:pt>
                <c:pt idx="21">
                  <c:v>13900</c:v>
                </c:pt>
                <c:pt idx="22">
                  <c:v>13900</c:v>
                </c:pt>
                <c:pt idx="23">
                  <c:v>13900</c:v>
                </c:pt>
                <c:pt idx="24">
                  <c:v>13900</c:v>
                </c:pt>
                <c:pt idx="25">
                  <c:v>13900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'Crossrail total'!$G$5:$G$6</c:f>
              <c:strCache>
                <c:ptCount val="1"/>
                <c:pt idx="0">
                  <c:v>Budget in Public Discourse</c:v>
                </c:pt>
              </c:strCache>
            </c:strRef>
          </c:tx>
          <c:spPr>
            <a:ln w="38100" cmpd="sng">
              <a:solidFill>
                <a:srgbClr val="3110F8"/>
              </a:solidFill>
            </a:ln>
          </c:spPr>
          <c:marker>
            <c:symbol val="star"/>
            <c:size val="5"/>
            <c:spPr>
              <a:solidFill>
                <a:srgbClr val="0000CC"/>
              </a:solidFill>
            </c:spPr>
          </c:marke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total'!$G$7:$G$32</c:f>
              <c:numCache>
                <c:formatCode>0</c:formatCode>
                <c:ptCount val="26"/>
                <c:pt idx="0">
                  <c:v>2100</c:v>
                </c:pt>
                <c:pt idx="1">
                  <c:v>2550</c:v>
                </c:pt>
                <c:pt idx="2">
                  <c:v>2550</c:v>
                </c:pt>
                <c:pt idx="3">
                  <c:v>2550</c:v>
                </c:pt>
                <c:pt idx="4">
                  <c:v>5750</c:v>
                </c:pt>
                <c:pt idx="5">
                  <c:v>9800</c:v>
                </c:pt>
                <c:pt idx="6">
                  <c:v>9000</c:v>
                </c:pt>
                <c:pt idx="7">
                  <c:v>9000</c:v>
                </c:pt>
                <c:pt idx="8">
                  <c:v>15900</c:v>
                </c:pt>
                <c:pt idx="9">
                  <c:v>15900</c:v>
                </c:pt>
                <c:pt idx="10">
                  <c:v>15900</c:v>
                </c:pt>
                <c:pt idx="11">
                  <c:v>15900</c:v>
                </c:pt>
                <c:pt idx="12">
                  <c:v>14800</c:v>
                </c:pt>
                <c:pt idx="13" formatCode="General">
                  <c:v>14600</c:v>
                </c:pt>
                <c:pt idx="14" formatCode="General">
                  <c:v>14730</c:v>
                </c:pt>
                <c:pt idx="15" formatCode="General">
                  <c:v>14727</c:v>
                </c:pt>
                <c:pt idx="16" formatCode="General">
                  <c:v>14610</c:v>
                </c:pt>
                <c:pt idx="17" formatCode="General">
                  <c:v>14434</c:v>
                </c:pt>
                <c:pt idx="18" formatCode="General">
                  <c:v>14480</c:v>
                </c:pt>
                <c:pt idx="19" formatCode="General">
                  <c:v>14510</c:v>
                </c:pt>
                <c:pt idx="20" formatCode="General">
                  <c:v>14500</c:v>
                </c:pt>
                <c:pt idx="21" formatCode="General">
                  <c:v>14500</c:v>
                </c:pt>
                <c:pt idx="22" formatCode="General">
                  <c:v>14500</c:v>
                </c:pt>
                <c:pt idx="23" formatCode="General">
                  <c:v>14500</c:v>
                </c:pt>
                <c:pt idx="24" formatCode="General">
                  <c:v>14500</c:v>
                </c:pt>
                <c:pt idx="25" formatCode="General">
                  <c:v>14500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846336"/>
        <c:axId val="94844800"/>
      </c:scatterChart>
      <c:valAx>
        <c:axId val="94841088"/>
        <c:scaling>
          <c:orientation val="minMax"/>
          <c:max val="21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4843264"/>
        <c:crosses val="autoZero"/>
        <c:crossBetween val="midCat"/>
        <c:majorUnit val="1"/>
        <c:minorUnit val="1"/>
      </c:valAx>
      <c:valAx>
        <c:axId val="94843264"/>
        <c:scaling>
          <c:orientation val="minMax"/>
          <c:max val="30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4841088"/>
        <c:crosses val="autoZero"/>
        <c:crossBetween val="midCat"/>
      </c:valAx>
      <c:valAx>
        <c:axId val="94844800"/>
        <c:scaling>
          <c:orientation val="minMax"/>
          <c:max val="17000"/>
          <c:min val="200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4846336"/>
        <c:crosses val="max"/>
        <c:crossBetween val="midCat"/>
        <c:majorUnit val="2000"/>
      </c:valAx>
      <c:valAx>
        <c:axId val="94846336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948448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113539428167094"/>
          <c:y val="0.93333331137661535"/>
          <c:w val="0.76405407848703188"/>
          <c:h val="6.478461365425711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97153329402106E-2"/>
          <c:y val="6.8036237988209819E-2"/>
          <c:w val="0.86650664261680943"/>
          <c:h val="0.7696523939267111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'Crossrail total'!$L$5</c:f>
              <c:strCache>
                <c:ptCount val="1"/>
                <c:pt idx="0">
                  <c:v> Cost Forecast</c:v>
                </c:pt>
              </c:strCache>
            </c:strRef>
          </c:tx>
          <c:spPr>
            <a:ln w="38100" cmpd="sng">
              <a:solidFill>
                <a:srgbClr val="00B0F0"/>
              </a:solidFill>
            </a:ln>
          </c:spPr>
          <c:xVal>
            <c:numRef>
              <c:f>'Crossrail total'!$B$7:$B$32</c:f>
              <c:numCache>
                <c:formatCode>0.00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13.329999999999927</c:v>
                </c:pt>
                <c:pt idx="14">
                  <c:v>13.75</c:v>
                </c:pt>
                <c:pt idx="15">
                  <c:v>14.160000000000082</c:v>
                </c:pt>
                <c:pt idx="16">
                  <c:v>14.25</c:v>
                </c:pt>
                <c:pt idx="17">
                  <c:v>14.75</c:v>
                </c:pt>
                <c:pt idx="18">
                  <c:v>15.25</c:v>
                </c:pt>
                <c:pt idx="19">
                  <c:v>15.75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</c:numCache>
            </c:numRef>
          </c:xVal>
          <c:yVal>
            <c:numRef>
              <c:f>'Crossrail total'!$L$7:$L$32</c:f>
              <c:numCache>
                <c:formatCode>General</c:formatCode>
                <c:ptCount val="26"/>
                <c:pt idx="0">
                  <c:v>3230</c:v>
                </c:pt>
                <c:pt idx="1">
                  <c:v>4690</c:v>
                </c:pt>
                <c:pt idx="2">
                  <c:v>4690</c:v>
                </c:pt>
                <c:pt idx="3">
                  <c:v>4690</c:v>
                </c:pt>
                <c:pt idx="4">
                  <c:v>11160</c:v>
                </c:pt>
                <c:pt idx="5">
                  <c:v>9850</c:v>
                </c:pt>
                <c:pt idx="6">
                  <c:v>8690</c:v>
                </c:pt>
                <c:pt idx="7">
                  <c:v>8690</c:v>
                </c:pt>
                <c:pt idx="8">
                  <c:v>10900</c:v>
                </c:pt>
                <c:pt idx="9" formatCode="0">
                  <c:v>11117.5</c:v>
                </c:pt>
                <c:pt idx="10" formatCode="0">
                  <c:v>10238.065606155125</c:v>
                </c:pt>
                <c:pt idx="11">
                  <c:v>12829</c:v>
                </c:pt>
                <c:pt idx="12">
                  <c:v>11808</c:v>
                </c:pt>
                <c:pt idx="13">
                  <c:v>14200</c:v>
                </c:pt>
                <c:pt idx="14">
                  <c:v>14200</c:v>
                </c:pt>
                <c:pt idx="15">
                  <c:v>13900</c:v>
                </c:pt>
                <c:pt idx="16">
                  <c:v>13900</c:v>
                </c:pt>
                <c:pt idx="17">
                  <c:v>13900</c:v>
                </c:pt>
                <c:pt idx="18">
                  <c:v>13700</c:v>
                </c:pt>
                <c:pt idx="19">
                  <c:v>13700</c:v>
                </c:pt>
                <c:pt idx="20">
                  <c:v>13900</c:v>
                </c:pt>
                <c:pt idx="21">
                  <c:v>13900</c:v>
                </c:pt>
                <c:pt idx="22">
                  <c:v>13900</c:v>
                </c:pt>
                <c:pt idx="23">
                  <c:v>13900</c:v>
                </c:pt>
                <c:pt idx="24">
                  <c:v>13900</c:v>
                </c:pt>
                <c:pt idx="25">
                  <c:v>13900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901760"/>
        <c:axId val="94903296"/>
      </c:scatterChart>
      <c:valAx>
        <c:axId val="94901760"/>
        <c:scaling>
          <c:orientation val="minMax"/>
          <c:max val="21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903296"/>
        <c:crosses val="autoZero"/>
        <c:crossBetween val="midCat"/>
        <c:majorUnit val="1"/>
        <c:minorUnit val="1"/>
      </c:valAx>
      <c:valAx>
        <c:axId val="9490329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9017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113535894121157"/>
          <c:y val="0.93851496007713653"/>
          <c:w val="0.83880490709586397"/>
          <c:h val="6.14850399228634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224992018177821E-2"/>
          <c:y val="0.12988616072748829"/>
          <c:w val="0.89677658776065317"/>
          <c:h val="0.789546857656220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yVal>
            <c:numRef>
              <c:f>Sheet6!$L$3:$L$975</c:f>
              <c:numCache>
                <c:formatCode>"£"#,##0</c:formatCode>
                <c:ptCount val="973"/>
                <c:pt idx="0">
                  <c:v>10644</c:v>
                </c:pt>
                <c:pt idx="1">
                  <c:v>-898323</c:v>
                </c:pt>
                <c:pt idx="2">
                  <c:v>887679</c:v>
                </c:pt>
                <c:pt idx="3">
                  <c:v>0</c:v>
                </c:pt>
                <c:pt idx="4">
                  <c:v>0</c:v>
                </c:pt>
                <c:pt idx="5">
                  <c:v>-2400458</c:v>
                </c:pt>
                <c:pt idx="6">
                  <c:v>2400458</c:v>
                </c:pt>
                <c:pt idx="7">
                  <c:v>-2102317</c:v>
                </c:pt>
                <c:pt idx="8">
                  <c:v>2102317</c:v>
                </c:pt>
                <c:pt idx="9">
                  <c:v>1349860</c:v>
                </c:pt>
                <c:pt idx="10">
                  <c:v>-90000</c:v>
                </c:pt>
                <c:pt idx="11">
                  <c:v>-1900000</c:v>
                </c:pt>
                <c:pt idx="12">
                  <c:v>-3290000</c:v>
                </c:pt>
                <c:pt idx="13">
                  <c:v>-5500000</c:v>
                </c:pt>
                <c:pt idx="14">
                  <c:v>-90000</c:v>
                </c:pt>
                <c:pt idx="15">
                  <c:v>-177000</c:v>
                </c:pt>
                <c:pt idx="16">
                  <c:v>-400000</c:v>
                </c:pt>
                <c:pt idx="17">
                  <c:v>667000</c:v>
                </c:pt>
                <c:pt idx="18">
                  <c:v>90000</c:v>
                </c:pt>
                <c:pt idx="19">
                  <c:v>-90000</c:v>
                </c:pt>
                <c:pt idx="20">
                  <c:v>177000</c:v>
                </c:pt>
                <c:pt idx="21">
                  <c:v>-177000</c:v>
                </c:pt>
                <c:pt idx="22">
                  <c:v>400000</c:v>
                </c:pt>
                <c:pt idx="23">
                  <c:v>-400000</c:v>
                </c:pt>
                <c:pt idx="24">
                  <c:v>-2700000</c:v>
                </c:pt>
                <c:pt idx="25">
                  <c:v>2700000</c:v>
                </c:pt>
                <c:pt idx="26">
                  <c:v>2700000</c:v>
                </c:pt>
                <c:pt idx="27">
                  <c:v>2162258</c:v>
                </c:pt>
                <c:pt idx="28">
                  <c:v>637742</c:v>
                </c:pt>
                <c:pt idx="29">
                  <c:v>0</c:v>
                </c:pt>
                <c:pt idx="30">
                  <c:v>20000</c:v>
                </c:pt>
                <c:pt idx="31">
                  <c:v>6000</c:v>
                </c:pt>
                <c:pt idx="32">
                  <c:v>1000</c:v>
                </c:pt>
                <c:pt idx="33">
                  <c:v>4000</c:v>
                </c:pt>
                <c:pt idx="34">
                  <c:v>70000</c:v>
                </c:pt>
                <c:pt idx="35">
                  <c:v>144000</c:v>
                </c:pt>
                <c:pt idx="36">
                  <c:v>2000</c:v>
                </c:pt>
                <c:pt idx="37">
                  <c:v>116000</c:v>
                </c:pt>
                <c:pt idx="38">
                  <c:v>1000</c:v>
                </c:pt>
                <c:pt idx="39">
                  <c:v>26000</c:v>
                </c:pt>
                <c:pt idx="40">
                  <c:v>54000</c:v>
                </c:pt>
                <c:pt idx="41">
                  <c:v>37000</c:v>
                </c:pt>
                <c:pt idx="42">
                  <c:v>15000</c:v>
                </c:pt>
                <c:pt idx="43">
                  <c:v>7000</c:v>
                </c:pt>
                <c:pt idx="44">
                  <c:v>4000</c:v>
                </c:pt>
                <c:pt idx="45">
                  <c:v>5000</c:v>
                </c:pt>
                <c:pt idx="46">
                  <c:v>2000</c:v>
                </c:pt>
                <c:pt idx="47">
                  <c:v>-26000</c:v>
                </c:pt>
                <c:pt idx="48">
                  <c:v>1000</c:v>
                </c:pt>
                <c:pt idx="49">
                  <c:v>2000</c:v>
                </c:pt>
                <c:pt idx="50">
                  <c:v>2000</c:v>
                </c:pt>
                <c:pt idx="51">
                  <c:v>4000</c:v>
                </c:pt>
                <c:pt idx="52">
                  <c:v>2000</c:v>
                </c:pt>
                <c:pt idx="53">
                  <c:v>-19000</c:v>
                </c:pt>
                <c:pt idx="54">
                  <c:v>22000</c:v>
                </c:pt>
                <c:pt idx="55">
                  <c:v>-17000</c:v>
                </c:pt>
                <c:pt idx="56">
                  <c:v>-1000</c:v>
                </c:pt>
                <c:pt idx="57">
                  <c:v>-2000</c:v>
                </c:pt>
                <c:pt idx="58">
                  <c:v>5000</c:v>
                </c:pt>
                <c:pt idx="59">
                  <c:v>6000</c:v>
                </c:pt>
                <c:pt idx="60">
                  <c:v>-4000</c:v>
                </c:pt>
                <c:pt idx="61">
                  <c:v>4000</c:v>
                </c:pt>
                <c:pt idx="62">
                  <c:v>3970</c:v>
                </c:pt>
                <c:pt idx="63">
                  <c:v>-7940</c:v>
                </c:pt>
                <c:pt idx="64">
                  <c:v>26000</c:v>
                </c:pt>
                <c:pt idx="65">
                  <c:v>-54000</c:v>
                </c:pt>
                <c:pt idx="66">
                  <c:v>48000</c:v>
                </c:pt>
                <c:pt idx="67">
                  <c:v>19000</c:v>
                </c:pt>
                <c:pt idx="68">
                  <c:v>30000</c:v>
                </c:pt>
                <c:pt idx="69">
                  <c:v>15000</c:v>
                </c:pt>
                <c:pt idx="70">
                  <c:v>100000</c:v>
                </c:pt>
                <c:pt idx="71">
                  <c:v>70000</c:v>
                </c:pt>
                <c:pt idx="72">
                  <c:v>45000</c:v>
                </c:pt>
                <c:pt idx="73">
                  <c:v>85000</c:v>
                </c:pt>
                <c:pt idx="74">
                  <c:v>40000</c:v>
                </c:pt>
                <c:pt idx="75">
                  <c:v>90000</c:v>
                </c:pt>
                <c:pt idx="76">
                  <c:v>20000</c:v>
                </c:pt>
                <c:pt idx="77">
                  <c:v>17000</c:v>
                </c:pt>
                <c:pt idx="78">
                  <c:v>8000</c:v>
                </c:pt>
                <c:pt idx="79">
                  <c:v>14000</c:v>
                </c:pt>
                <c:pt idx="80">
                  <c:v>40000</c:v>
                </c:pt>
                <c:pt idx="81">
                  <c:v>25000</c:v>
                </c:pt>
                <c:pt idx="82">
                  <c:v>175000</c:v>
                </c:pt>
                <c:pt idx="83">
                  <c:v>60000</c:v>
                </c:pt>
                <c:pt idx="84">
                  <c:v>95000</c:v>
                </c:pt>
                <c:pt idx="85">
                  <c:v>-50000</c:v>
                </c:pt>
                <c:pt idx="86">
                  <c:v>-6000</c:v>
                </c:pt>
                <c:pt idx="87">
                  <c:v>-60000</c:v>
                </c:pt>
                <c:pt idx="88">
                  <c:v>44000</c:v>
                </c:pt>
                <c:pt idx="89">
                  <c:v>116000</c:v>
                </c:pt>
                <c:pt idx="90">
                  <c:v>-30000</c:v>
                </c:pt>
                <c:pt idx="91">
                  <c:v>-2500000</c:v>
                </c:pt>
                <c:pt idx="92">
                  <c:v>-6000</c:v>
                </c:pt>
                <c:pt idx="93">
                  <c:v>23000</c:v>
                </c:pt>
                <c:pt idx="94">
                  <c:v>8000</c:v>
                </c:pt>
                <c:pt idx="95">
                  <c:v>70000</c:v>
                </c:pt>
                <c:pt idx="96">
                  <c:v>50000</c:v>
                </c:pt>
                <c:pt idx="97">
                  <c:v>-30000</c:v>
                </c:pt>
                <c:pt idx="98">
                  <c:v>-35000</c:v>
                </c:pt>
                <c:pt idx="99">
                  <c:v>25000</c:v>
                </c:pt>
                <c:pt idx="100">
                  <c:v>6000</c:v>
                </c:pt>
                <c:pt idx="101">
                  <c:v>3000</c:v>
                </c:pt>
                <c:pt idx="102">
                  <c:v>-40000</c:v>
                </c:pt>
                <c:pt idx="103">
                  <c:v>-400000</c:v>
                </c:pt>
                <c:pt idx="104">
                  <c:v>50000</c:v>
                </c:pt>
                <c:pt idx="105">
                  <c:v>500000</c:v>
                </c:pt>
                <c:pt idx="106">
                  <c:v>18000</c:v>
                </c:pt>
                <c:pt idx="107">
                  <c:v>10000</c:v>
                </c:pt>
                <c:pt idx="108">
                  <c:v>-10000</c:v>
                </c:pt>
                <c:pt idx="109">
                  <c:v>15000</c:v>
                </c:pt>
                <c:pt idx="110">
                  <c:v>6000</c:v>
                </c:pt>
                <c:pt idx="111">
                  <c:v>18000</c:v>
                </c:pt>
                <c:pt idx="112">
                  <c:v>30000</c:v>
                </c:pt>
                <c:pt idx="113">
                  <c:v>20000</c:v>
                </c:pt>
                <c:pt idx="114">
                  <c:v>-1000</c:v>
                </c:pt>
                <c:pt idx="115">
                  <c:v>-5000</c:v>
                </c:pt>
                <c:pt idx="116">
                  <c:v>-5000</c:v>
                </c:pt>
                <c:pt idx="117">
                  <c:v>-8000</c:v>
                </c:pt>
                <c:pt idx="118">
                  <c:v>80000</c:v>
                </c:pt>
                <c:pt idx="119">
                  <c:v>33000</c:v>
                </c:pt>
                <c:pt idx="120">
                  <c:v>90000</c:v>
                </c:pt>
                <c:pt idx="121">
                  <c:v>20000</c:v>
                </c:pt>
                <c:pt idx="122">
                  <c:v>-40000</c:v>
                </c:pt>
                <c:pt idx="123">
                  <c:v>-40000</c:v>
                </c:pt>
                <c:pt idx="124">
                  <c:v>5000</c:v>
                </c:pt>
                <c:pt idx="125">
                  <c:v>0</c:v>
                </c:pt>
                <c:pt idx="126">
                  <c:v>10000</c:v>
                </c:pt>
                <c:pt idx="127">
                  <c:v>30000</c:v>
                </c:pt>
                <c:pt idx="128">
                  <c:v>60000</c:v>
                </c:pt>
                <c:pt idx="129">
                  <c:v>-11000</c:v>
                </c:pt>
                <c:pt idx="130">
                  <c:v>11000</c:v>
                </c:pt>
                <c:pt idx="131">
                  <c:v>9000</c:v>
                </c:pt>
                <c:pt idx="132">
                  <c:v>2700000</c:v>
                </c:pt>
                <c:pt idx="133">
                  <c:v>5000</c:v>
                </c:pt>
                <c:pt idx="134">
                  <c:v>40000</c:v>
                </c:pt>
                <c:pt idx="135">
                  <c:v>-30000</c:v>
                </c:pt>
                <c:pt idx="136">
                  <c:v>10000</c:v>
                </c:pt>
                <c:pt idx="137">
                  <c:v>67000</c:v>
                </c:pt>
                <c:pt idx="138">
                  <c:v>-20000</c:v>
                </c:pt>
                <c:pt idx="139">
                  <c:v>-5000</c:v>
                </c:pt>
                <c:pt idx="140">
                  <c:v>7600000</c:v>
                </c:pt>
                <c:pt idx="141">
                  <c:v>1100000</c:v>
                </c:pt>
                <c:pt idx="142">
                  <c:v>1882213</c:v>
                </c:pt>
                <c:pt idx="143">
                  <c:v>28000</c:v>
                </c:pt>
                <c:pt idx="144">
                  <c:v>96000</c:v>
                </c:pt>
                <c:pt idx="145">
                  <c:v>9000</c:v>
                </c:pt>
                <c:pt idx="146">
                  <c:v>1000</c:v>
                </c:pt>
                <c:pt idx="147">
                  <c:v>19000</c:v>
                </c:pt>
                <c:pt idx="148">
                  <c:v>54000</c:v>
                </c:pt>
                <c:pt idx="149">
                  <c:v>191000</c:v>
                </c:pt>
                <c:pt idx="150">
                  <c:v>30000</c:v>
                </c:pt>
                <c:pt idx="151">
                  <c:v>50000</c:v>
                </c:pt>
                <c:pt idx="152">
                  <c:v>75000</c:v>
                </c:pt>
                <c:pt idx="153">
                  <c:v>20000</c:v>
                </c:pt>
                <c:pt idx="154">
                  <c:v>10000</c:v>
                </c:pt>
                <c:pt idx="155">
                  <c:v>90000</c:v>
                </c:pt>
                <c:pt idx="156">
                  <c:v>120000</c:v>
                </c:pt>
                <c:pt idx="157">
                  <c:v>39000</c:v>
                </c:pt>
                <c:pt idx="158">
                  <c:v>-64023</c:v>
                </c:pt>
                <c:pt idx="159">
                  <c:v>4000</c:v>
                </c:pt>
                <c:pt idx="160">
                  <c:v>-13000</c:v>
                </c:pt>
                <c:pt idx="161">
                  <c:v>50000</c:v>
                </c:pt>
                <c:pt idx="162">
                  <c:v>-355000</c:v>
                </c:pt>
                <c:pt idx="163">
                  <c:v>20000</c:v>
                </c:pt>
                <c:pt idx="164">
                  <c:v>25000</c:v>
                </c:pt>
                <c:pt idx="165">
                  <c:v>6000</c:v>
                </c:pt>
                <c:pt idx="166">
                  <c:v>30000</c:v>
                </c:pt>
                <c:pt idx="167">
                  <c:v>135000</c:v>
                </c:pt>
                <c:pt idx="168">
                  <c:v>5000</c:v>
                </c:pt>
                <c:pt idx="169">
                  <c:v>3000</c:v>
                </c:pt>
                <c:pt idx="170">
                  <c:v>3000</c:v>
                </c:pt>
                <c:pt idx="171">
                  <c:v>9594.4599999999991</c:v>
                </c:pt>
                <c:pt idx="172">
                  <c:v>250000</c:v>
                </c:pt>
                <c:pt idx="173">
                  <c:v>300000</c:v>
                </c:pt>
                <c:pt idx="174">
                  <c:v>134000</c:v>
                </c:pt>
                <c:pt idx="175">
                  <c:v>100000</c:v>
                </c:pt>
                <c:pt idx="176">
                  <c:v>20000</c:v>
                </c:pt>
                <c:pt idx="177">
                  <c:v>-1764</c:v>
                </c:pt>
                <c:pt idx="178">
                  <c:v>307036.53999999998</c:v>
                </c:pt>
                <c:pt idx="179">
                  <c:v>353593</c:v>
                </c:pt>
                <c:pt idx="180">
                  <c:v>25</c:v>
                </c:pt>
                <c:pt idx="181">
                  <c:v>136</c:v>
                </c:pt>
                <c:pt idx="182">
                  <c:v>-11000</c:v>
                </c:pt>
                <c:pt idx="183">
                  <c:v>1724</c:v>
                </c:pt>
                <c:pt idx="184">
                  <c:v>0</c:v>
                </c:pt>
                <c:pt idx="185">
                  <c:v>-18000</c:v>
                </c:pt>
                <c:pt idx="186">
                  <c:v>91000</c:v>
                </c:pt>
                <c:pt idx="187">
                  <c:v>11090</c:v>
                </c:pt>
                <c:pt idx="188">
                  <c:v>-48066.51</c:v>
                </c:pt>
                <c:pt idx="189">
                  <c:v>-12410</c:v>
                </c:pt>
                <c:pt idx="190">
                  <c:v>156</c:v>
                </c:pt>
                <c:pt idx="191">
                  <c:v>-8952</c:v>
                </c:pt>
                <c:pt idx="192">
                  <c:v>242</c:v>
                </c:pt>
                <c:pt idx="193">
                  <c:v>-15099</c:v>
                </c:pt>
                <c:pt idx="194">
                  <c:v>518</c:v>
                </c:pt>
                <c:pt idx="195">
                  <c:v>-14536.37</c:v>
                </c:pt>
                <c:pt idx="196">
                  <c:v>-5293</c:v>
                </c:pt>
                <c:pt idx="197">
                  <c:v>70000</c:v>
                </c:pt>
                <c:pt idx="198">
                  <c:v>-7514</c:v>
                </c:pt>
                <c:pt idx="199">
                  <c:v>10834.56</c:v>
                </c:pt>
                <c:pt idx="200">
                  <c:v>-342</c:v>
                </c:pt>
                <c:pt idx="201">
                  <c:v>-787</c:v>
                </c:pt>
                <c:pt idx="202">
                  <c:v>20000</c:v>
                </c:pt>
                <c:pt idx="203">
                  <c:v>5000</c:v>
                </c:pt>
                <c:pt idx="204">
                  <c:v>35000</c:v>
                </c:pt>
                <c:pt idx="205">
                  <c:v>90000</c:v>
                </c:pt>
                <c:pt idx="206">
                  <c:v>10000</c:v>
                </c:pt>
                <c:pt idx="207">
                  <c:v>600000</c:v>
                </c:pt>
                <c:pt idx="208">
                  <c:v>177000</c:v>
                </c:pt>
                <c:pt idx="209">
                  <c:v>9000</c:v>
                </c:pt>
                <c:pt idx="210">
                  <c:v>5000</c:v>
                </c:pt>
                <c:pt idx="211">
                  <c:v>3000</c:v>
                </c:pt>
                <c:pt idx="212">
                  <c:v>13000</c:v>
                </c:pt>
                <c:pt idx="213">
                  <c:v>8763560</c:v>
                </c:pt>
                <c:pt idx="214">
                  <c:v>3139</c:v>
                </c:pt>
                <c:pt idx="215">
                  <c:v>-7600000</c:v>
                </c:pt>
                <c:pt idx="216">
                  <c:v>-1100000</c:v>
                </c:pt>
                <c:pt idx="217">
                  <c:v>-5000</c:v>
                </c:pt>
                <c:pt idx="218">
                  <c:v>885</c:v>
                </c:pt>
                <c:pt idx="219">
                  <c:v>10555</c:v>
                </c:pt>
                <c:pt idx="220">
                  <c:v>-1115</c:v>
                </c:pt>
                <c:pt idx="221">
                  <c:v>-10000</c:v>
                </c:pt>
                <c:pt idx="222">
                  <c:v>-2077</c:v>
                </c:pt>
                <c:pt idx="223">
                  <c:v>316</c:v>
                </c:pt>
                <c:pt idx="224">
                  <c:v>3000</c:v>
                </c:pt>
                <c:pt idx="225">
                  <c:v>25000</c:v>
                </c:pt>
                <c:pt idx="226">
                  <c:v>3000</c:v>
                </c:pt>
                <c:pt idx="227">
                  <c:v>90000</c:v>
                </c:pt>
                <c:pt idx="228">
                  <c:v>154700</c:v>
                </c:pt>
                <c:pt idx="229">
                  <c:v>300</c:v>
                </c:pt>
                <c:pt idx="230">
                  <c:v>500000</c:v>
                </c:pt>
                <c:pt idx="231">
                  <c:v>10000</c:v>
                </c:pt>
                <c:pt idx="232">
                  <c:v>40000</c:v>
                </c:pt>
                <c:pt idx="233">
                  <c:v>30000</c:v>
                </c:pt>
                <c:pt idx="234">
                  <c:v>-30000</c:v>
                </c:pt>
                <c:pt idx="235">
                  <c:v>90000</c:v>
                </c:pt>
                <c:pt idx="236">
                  <c:v>90000</c:v>
                </c:pt>
                <c:pt idx="237">
                  <c:v>17000</c:v>
                </c:pt>
                <c:pt idx="238">
                  <c:v>17000</c:v>
                </c:pt>
                <c:pt idx="239">
                  <c:v>1100000</c:v>
                </c:pt>
                <c:pt idx="240">
                  <c:v>38719</c:v>
                </c:pt>
                <c:pt idx="241">
                  <c:v>-435</c:v>
                </c:pt>
                <c:pt idx="242">
                  <c:v>2836</c:v>
                </c:pt>
                <c:pt idx="243">
                  <c:v>17000</c:v>
                </c:pt>
                <c:pt idx="244">
                  <c:v>-654700</c:v>
                </c:pt>
                <c:pt idx="245">
                  <c:v>-218920</c:v>
                </c:pt>
                <c:pt idx="246">
                  <c:v>6822</c:v>
                </c:pt>
                <c:pt idx="247">
                  <c:v>218595</c:v>
                </c:pt>
                <c:pt idx="248">
                  <c:v>4482</c:v>
                </c:pt>
                <c:pt idx="249">
                  <c:v>-99549</c:v>
                </c:pt>
                <c:pt idx="250">
                  <c:v>-10044</c:v>
                </c:pt>
                <c:pt idx="251">
                  <c:v>476</c:v>
                </c:pt>
                <c:pt idx="252">
                  <c:v>-112322</c:v>
                </c:pt>
                <c:pt idx="253">
                  <c:v>11</c:v>
                </c:pt>
                <c:pt idx="254">
                  <c:v>-409</c:v>
                </c:pt>
                <c:pt idx="255">
                  <c:v>-54</c:v>
                </c:pt>
                <c:pt idx="256">
                  <c:v>17004</c:v>
                </c:pt>
                <c:pt idx="257">
                  <c:v>-121996</c:v>
                </c:pt>
                <c:pt idx="258">
                  <c:v>-33844</c:v>
                </c:pt>
                <c:pt idx="259">
                  <c:v>90000</c:v>
                </c:pt>
                <c:pt idx="260">
                  <c:v>50000</c:v>
                </c:pt>
                <c:pt idx="261">
                  <c:v>23466</c:v>
                </c:pt>
                <c:pt idx="262">
                  <c:v>168000</c:v>
                </c:pt>
                <c:pt idx="263">
                  <c:v>-19335</c:v>
                </c:pt>
                <c:pt idx="264">
                  <c:v>-50926</c:v>
                </c:pt>
                <c:pt idx="265">
                  <c:v>12949</c:v>
                </c:pt>
                <c:pt idx="266">
                  <c:v>36910</c:v>
                </c:pt>
                <c:pt idx="267">
                  <c:v>50451</c:v>
                </c:pt>
                <c:pt idx="268">
                  <c:v>-21215</c:v>
                </c:pt>
                <c:pt idx="269">
                  <c:v>0</c:v>
                </c:pt>
                <c:pt idx="270">
                  <c:v>-19400</c:v>
                </c:pt>
                <c:pt idx="271">
                  <c:v>15000</c:v>
                </c:pt>
                <c:pt idx="272">
                  <c:v>5000</c:v>
                </c:pt>
                <c:pt idx="273">
                  <c:v>-300000</c:v>
                </c:pt>
                <c:pt idx="274">
                  <c:v>5000</c:v>
                </c:pt>
                <c:pt idx="275">
                  <c:v>80000</c:v>
                </c:pt>
                <c:pt idx="276">
                  <c:v>1600</c:v>
                </c:pt>
                <c:pt idx="277">
                  <c:v>-423142</c:v>
                </c:pt>
                <c:pt idx="278">
                  <c:v>9000</c:v>
                </c:pt>
                <c:pt idx="279">
                  <c:v>-90000</c:v>
                </c:pt>
                <c:pt idx="280">
                  <c:v>-500000</c:v>
                </c:pt>
                <c:pt idx="281">
                  <c:v>30000</c:v>
                </c:pt>
                <c:pt idx="282">
                  <c:v>30000</c:v>
                </c:pt>
                <c:pt idx="283">
                  <c:v>13000</c:v>
                </c:pt>
                <c:pt idx="284">
                  <c:v>8500</c:v>
                </c:pt>
                <c:pt idx="285">
                  <c:v>-50000</c:v>
                </c:pt>
                <c:pt idx="286">
                  <c:v>10317.64</c:v>
                </c:pt>
                <c:pt idx="287">
                  <c:v>20000</c:v>
                </c:pt>
                <c:pt idx="288">
                  <c:v>5000</c:v>
                </c:pt>
                <c:pt idx="289">
                  <c:v>15000</c:v>
                </c:pt>
                <c:pt idx="290">
                  <c:v>-850</c:v>
                </c:pt>
                <c:pt idx="291">
                  <c:v>150000</c:v>
                </c:pt>
                <c:pt idx="292">
                  <c:v>250000</c:v>
                </c:pt>
                <c:pt idx="293">
                  <c:v>250000</c:v>
                </c:pt>
                <c:pt idx="294">
                  <c:v>500000</c:v>
                </c:pt>
                <c:pt idx="295">
                  <c:v>-10000</c:v>
                </c:pt>
                <c:pt idx="296">
                  <c:v>5000</c:v>
                </c:pt>
                <c:pt idx="297">
                  <c:v>882</c:v>
                </c:pt>
                <c:pt idx="298">
                  <c:v>-5000</c:v>
                </c:pt>
                <c:pt idx="299">
                  <c:v>27300</c:v>
                </c:pt>
                <c:pt idx="300">
                  <c:v>-50000</c:v>
                </c:pt>
                <c:pt idx="301">
                  <c:v>55000</c:v>
                </c:pt>
                <c:pt idx="302">
                  <c:v>8000</c:v>
                </c:pt>
                <c:pt idx="303">
                  <c:v>10000</c:v>
                </c:pt>
                <c:pt idx="304">
                  <c:v>-95000</c:v>
                </c:pt>
                <c:pt idx="305">
                  <c:v>3000</c:v>
                </c:pt>
                <c:pt idx="306">
                  <c:v>-115000</c:v>
                </c:pt>
                <c:pt idx="307">
                  <c:v>-50000</c:v>
                </c:pt>
                <c:pt idx="308">
                  <c:v>-8077.67</c:v>
                </c:pt>
                <c:pt idx="309">
                  <c:v>6000</c:v>
                </c:pt>
                <c:pt idx="310">
                  <c:v>50000</c:v>
                </c:pt>
                <c:pt idx="311">
                  <c:v>25000</c:v>
                </c:pt>
                <c:pt idx="312">
                  <c:v>187351.08</c:v>
                </c:pt>
                <c:pt idx="313">
                  <c:v>10000</c:v>
                </c:pt>
                <c:pt idx="314">
                  <c:v>95000</c:v>
                </c:pt>
                <c:pt idx="315">
                  <c:v>50000</c:v>
                </c:pt>
                <c:pt idx="316">
                  <c:v>30000</c:v>
                </c:pt>
                <c:pt idx="317">
                  <c:v>4400000</c:v>
                </c:pt>
                <c:pt idx="318">
                  <c:v>-50000</c:v>
                </c:pt>
                <c:pt idx="319">
                  <c:v>150000</c:v>
                </c:pt>
                <c:pt idx="320">
                  <c:v>5000</c:v>
                </c:pt>
                <c:pt idx="321">
                  <c:v>126996</c:v>
                </c:pt>
                <c:pt idx="322">
                  <c:v>8773.89</c:v>
                </c:pt>
                <c:pt idx="323">
                  <c:v>7636.9</c:v>
                </c:pt>
                <c:pt idx="324">
                  <c:v>4903.12</c:v>
                </c:pt>
                <c:pt idx="325">
                  <c:v>4507.91</c:v>
                </c:pt>
                <c:pt idx="326">
                  <c:v>-150000</c:v>
                </c:pt>
                <c:pt idx="327">
                  <c:v>14500</c:v>
                </c:pt>
                <c:pt idx="328">
                  <c:v>-84000</c:v>
                </c:pt>
                <c:pt idx="329">
                  <c:v>-73215</c:v>
                </c:pt>
                <c:pt idx="330">
                  <c:v>8000</c:v>
                </c:pt>
                <c:pt idx="331">
                  <c:v>10000</c:v>
                </c:pt>
                <c:pt idx="332">
                  <c:v>40000</c:v>
                </c:pt>
                <c:pt idx="333">
                  <c:v>5000</c:v>
                </c:pt>
                <c:pt idx="334">
                  <c:v>-20000</c:v>
                </c:pt>
                <c:pt idx="335">
                  <c:v>8500</c:v>
                </c:pt>
                <c:pt idx="336">
                  <c:v>350000</c:v>
                </c:pt>
                <c:pt idx="337">
                  <c:v>35000</c:v>
                </c:pt>
                <c:pt idx="338">
                  <c:v>5000</c:v>
                </c:pt>
                <c:pt idx="339">
                  <c:v>6000</c:v>
                </c:pt>
                <c:pt idx="340">
                  <c:v>-20000</c:v>
                </c:pt>
                <c:pt idx="341">
                  <c:v>-50000</c:v>
                </c:pt>
                <c:pt idx="342">
                  <c:v>8000</c:v>
                </c:pt>
                <c:pt idx="343">
                  <c:v>260000</c:v>
                </c:pt>
                <c:pt idx="344">
                  <c:v>500000</c:v>
                </c:pt>
                <c:pt idx="345">
                  <c:v>-480000</c:v>
                </c:pt>
                <c:pt idx="346">
                  <c:v>-19894.88</c:v>
                </c:pt>
                <c:pt idx="347">
                  <c:v>-125000</c:v>
                </c:pt>
                <c:pt idx="348">
                  <c:v>-90000</c:v>
                </c:pt>
                <c:pt idx="349">
                  <c:v>40000</c:v>
                </c:pt>
                <c:pt idx="350">
                  <c:v>-80000</c:v>
                </c:pt>
                <c:pt idx="351">
                  <c:v>-40000</c:v>
                </c:pt>
                <c:pt idx="352">
                  <c:v>-250000</c:v>
                </c:pt>
                <c:pt idx="353">
                  <c:v>140000</c:v>
                </c:pt>
                <c:pt idx="354">
                  <c:v>0</c:v>
                </c:pt>
                <c:pt idx="355">
                  <c:v>50000</c:v>
                </c:pt>
                <c:pt idx="356">
                  <c:v>95000</c:v>
                </c:pt>
                <c:pt idx="357">
                  <c:v>20000</c:v>
                </c:pt>
                <c:pt idx="358">
                  <c:v>5000</c:v>
                </c:pt>
                <c:pt idx="359">
                  <c:v>0</c:v>
                </c:pt>
                <c:pt idx="360">
                  <c:v>140000</c:v>
                </c:pt>
                <c:pt idx="361">
                  <c:v>6000</c:v>
                </c:pt>
                <c:pt idx="362">
                  <c:v>470000</c:v>
                </c:pt>
                <c:pt idx="363">
                  <c:v>300000</c:v>
                </c:pt>
                <c:pt idx="364">
                  <c:v>150000</c:v>
                </c:pt>
                <c:pt idx="365">
                  <c:v>-500000</c:v>
                </c:pt>
                <c:pt idx="366">
                  <c:v>150000</c:v>
                </c:pt>
                <c:pt idx="367">
                  <c:v>15000</c:v>
                </c:pt>
                <c:pt idx="368">
                  <c:v>-15000</c:v>
                </c:pt>
                <c:pt idx="369">
                  <c:v>20000</c:v>
                </c:pt>
                <c:pt idx="370">
                  <c:v>0</c:v>
                </c:pt>
                <c:pt idx="371">
                  <c:v>350000</c:v>
                </c:pt>
                <c:pt idx="372">
                  <c:v>-100000</c:v>
                </c:pt>
                <c:pt idx="373">
                  <c:v>80000</c:v>
                </c:pt>
                <c:pt idx="374">
                  <c:v>0</c:v>
                </c:pt>
                <c:pt idx="375">
                  <c:v>0</c:v>
                </c:pt>
                <c:pt idx="376">
                  <c:v>95000</c:v>
                </c:pt>
                <c:pt idx="377">
                  <c:v>50000</c:v>
                </c:pt>
                <c:pt idx="378">
                  <c:v>120000</c:v>
                </c:pt>
                <c:pt idx="379">
                  <c:v>75000</c:v>
                </c:pt>
                <c:pt idx="380">
                  <c:v>50000</c:v>
                </c:pt>
                <c:pt idx="381">
                  <c:v>-10000</c:v>
                </c:pt>
                <c:pt idx="382">
                  <c:v>20000</c:v>
                </c:pt>
                <c:pt idx="383">
                  <c:v>4000</c:v>
                </c:pt>
                <c:pt idx="384">
                  <c:v>-30000</c:v>
                </c:pt>
                <c:pt idx="385">
                  <c:v>-10000</c:v>
                </c:pt>
                <c:pt idx="386">
                  <c:v>150000</c:v>
                </c:pt>
                <c:pt idx="387">
                  <c:v>10000</c:v>
                </c:pt>
                <c:pt idx="388">
                  <c:v>50000</c:v>
                </c:pt>
                <c:pt idx="389">
                  <c:v>-300000</c:v>
                </c:pt>
                <c:pt idx="390">
                  <c:v>0</c:v>
                </c:pt>
                <c:pt idx="391">
                  <c:v>-489603</c:v>
                </c:pt>
                <c:pt idx="392">
                  <c:v>-1240394</c:v>
                </c:pt>
                <c:pt idx="393">
                  <c:v>-600000</c:v>
                </c:pt>
                <c:pt idx="394">
                  <c:v>20000</c:v>
                </c:pt>
                <c:pt idx="395">
                  <c:v>0</c:v>
                </c:pt>
                <c:pt idx="396">
                  <c:v>18000</c:v>
                </c:pt>
                <c:pt idx="397">
                  <c:v>2350</c:v>
                </c:pt>
                <c:pt idx="398">
                  <c:v>-40000</c:v>
                </c:pt>
                <c:pt idx="399">
                  <c:v>-760007.99</c:v>
                </c:pt>
                <c:pt idx="400">
                  <c:v>-1483818.24</c:v>
                </c:pt>
                <c:pt idx="401">
                  <c:v>30000</c:v>
                </c:pt>
                <c:pt idx="402">
                  <c:v>1187028.28</c:v>
                </c:pt>
                <c:pt idx="403">
                  <c:v>0</c:v>
                </c:pt>
                <c:pt idx="404">
                  <c:v>0</c:v>
                </c:pt>
                <c:pt idx="405">
                  <c:v>94023</c:v>
                </c:pt>
                <c:pt idx="406">
                  <c:v>-16410000</c:v>
                </c:pt>
                <c:pt idx="407">
                  <c:v>400000</c:v>
                </c:pt>
                <c:pt idx="408">
                  <c:v>0</c:v>
                </c:pt>
                <c:pt idx="409">
                  <c:v>5630000</c:v>
                </c:pt>
                <c:pt idx="410">
                  <c:v>-26156</c:v>
                </c:pt>
                <c:pt idx="411">
                  <c:v>-23256</c:v>
                </c:pt>
                <c:pt idx="412">
                  <c:v>400000</c:v>
                </c:pt>
                <c:pt idx="413">
                  <c:v>5000</c:v>
                </c:pt>
                <c:pt idx="414">
                  <c:v>15000</c:v>
                </c:pt>
                <c:pt idx="415">
                  <c:v>50000</c:v>
                </c:pt>
                <c:pt idx="416">
                  <c:v>-30000</c:v>
                </c:pt>
                <c:pt idx="417">
                  <c:v>100000</c:v>
                </c:pt>
                <c:pt idx="418">
                  <c:v>150000</c:v>
                </c:pt>
                <c:pt idx="419">
                  <c:v>10000</c:v>
                </c:pt>
                <c:pt idx="420">
                  <c:v>20000</c:v>
                </c:pt>
                <c:pt idx="421">
                  <c:v>1500000</c:v>
                </c:pt>
                <c:pt idx="422">
                  <c:v>-500000</c:v>
                </c:pt>
                <c:pt idx="423">
                  <c:v>-250000</c:v>
                </c:pt>
                <c:pt idx="424">
                  <c:v>-1500000</c:v>
                </c:pt>
                <c:pt idx="425">
                  <c:v>80000</c:v>
                </c:pt>
                <c:pt idx="426">
                  <c:v>2094750</c:v>
                </c:pt>
                <c:pt idx="427">
                  <c:v>500000</c:v>
                </c:pt>
                <c:pt idx="428">
                  <c:v>-10000</c:v>
                </c:pt>
                <c:pt idx="429">
                  <c:v>950000</c:v>
                </c:pt>
                <c:pt idx="430">
                  <c:v>95000</c:v>
                </c:pt>
                <c:pt idx="431">
                  <c:v>-30000</c:v>
                </c:pt>
                <c:pt idx="432">
                  <c:v>-5000</c:v>
                </c:pt>
                <c:pt idx="433">
                  <c:v>5000</c:v>
                </c:pt>
                <c:pt idx="434">
                  <c:v>20000</c:v>
                </c:pt>
                <c:pt idx="435">
                  <c:v>15000</c:v>
                </c:pt>
                <c:pt idx="436">
                  <c:v>35000</c:v>
                </c:pt>
                <c:pt idx="437">
                  <c:v>90000</c:v>
                </c:pt>
                <c:pt idx="438">
                  <c:v>50000</c:v>
                </c:pt>
                <c:pt idx="439">
                  <c:v>20000</c:v>
                </c:pt>
                <c:pt idx="440">
                  <c:v>110000</c:v>
                </c:pt>
                <c:pt idx="441">
                  <c:v>5000</c:v>
                </c:pt>
                <c:pt idx="442">
                  <c:v>300000</c:v>
                </c:pt>
                <c:pt idx="443">
                  <c:v>1000000</c:v>
                </c:pt>
                <c:pt idx="444">
                  <c:v>451461</c:v>
                </c:pt>
                <c:pt idx="445">
                  <c:v>3159575.33</c:v>
                </c:pt>
                <c:pt idx="446">
                  <c:v>-4500000</c:v>
                </c:pt>
                <c:pt idx="447">
                  <c:v>-1000000</c:v>
                </c:pt>
                <c:pt idx="448">
                  <c:v>6437.63</c:v>
                </c:pt>
                <c:pt idx="449">
                  <c:v>-60000</c:v>
                </c:pt>
                <c:pt idx="450">
                  <c:v>-200000</c:v>
                </c:pt>
                <c:pt idx="451">
                  <c:v>300000</c:v>
                </c:pt>
                <c:pt idx="452">
                  <c:v>30000</c:v>
                </c:pt>
                <c:pt idx="453">
                  <c:v>-10000</c:v>
                </c:pt>
                <c:pt idx="454">
                  <c:v>97000</c:v>
                </c:pt>
                <c:pt idx="455">
                  <c:v>-60000</c:v>
                </c:pt>
                <c:pt idx="456">
                  <c:v>-25155</c:v>
                </c:pt>
                <c:pt idx="457">
                  <c:v>150000</c:v>
                </c:pt>
                <c:pt idx="458">
                  <c:v>79818</c:v>
                </c:pt>
                <c:pt idx="459">
                  <c:v>0</c:v>
                </c:pt>
                <c:pt idx="460">
                  <c:v>30000</c:v>
                </c:pt>
                <c:pt idx="461">
                  <c:v>50000</c:v>
                </c:pt>
                <c:pt idx="462">
                  <c:v>90000</c:v>
                </c:pt>
                <c:pt idx="463">
                  <c:v>10000</c:v>
                </c:pt>
                <c:pt idx="464">
                  <c:v>300000</c:v>
                </c:pt>
                <c:pt idx="465">
                  <c:v>0</c:v>
                </c:pt>
                <c:pt idx="466">
                  <c:v>300000</c:v>
                </c:pt>
                <c:pt idx="467">
                  <c:v>20000</c:v>
                </c:pt>
                <c:pt idx="468">
                  <c:v>-17000</c:v>
                </c:pt>
                <c:pt idx="469">
                  <c:v>50000</c:v>
                </c:pt>
                <c:pt idx="470">
                  <c:v>50000</c:v>
                </c:pt>
                <c:pt idx="471">
                  <c:v>200000</c:v>
                </c:pt>
                <c:pt idx="472">
                  <c:v>-150000</c:v>
                </c:pt>
                <c:pt idx="473">
                  <c:v>-30000</c:v>
                </c:pt>
                <c:pt idx="474">
                  <c:v>-5000</c:v>
                </c:pt>
                <c:pt idx="475">
                  <c:v>20000</c:v>
                </c:pt>
                <c:pt idx="476">
                  <c:v>150000</c:v>
                </c:pt>
                <c:pt idx="477">
                  <c:v>150000</c:v>
                </c:pt>
                <c:pt idx="478">
                  <c:v>50000</c:v>
                </c:pt>
                <c:pt idx="479">
                  <c:v>10000</c:v>
                </c:pt>
                <c:pt idx="480">
                  <c:v>100000</c:v>
                </c:pt>
                <c:pt idx="481">
                  <c:v>20000</c:v>
                </c:pt>
                <c:pt idx="482">
                  <c:v>2000</c:v>
                </c:pt>
                <c:pt idx="483">
                  <c:v>200000</c:v>
                </c:pt>
                <c:pt idx="484">
                  <c:v>500000</c:v>
                </c:pt>
                <c:pt idx="485">
                  <c:v>-40000</c:v>
                </c:pt>
                <c:pt idx="486">
                  <c:v>200000</c:v>
                </c:pt>
                <c:pt idx="487">
                  <c:v>-18172</c:v>
                </c:pt>
                <c:pt idx="488">
                  <c:v>1496153.79</c:v>
                </c:pt>
                <c:pt idx="489">
                  <c:v>10000</c:v>
                </c:pt>
                <c:pt idx="490">
                  <c:v>110000</c:v>
                </c:pt>
                <c:pt idx="491">
                  <c:v>40000</c:v>
                </c:pt>
                <c:pt idx="492">
                  <c:v>-5000</c:v>
                </c:pt>
                <c:pt idx="493">
                  <c:v>5000</c:v>
                </c:pt>
                <c:pt idx="494">
                  <c:v>50000</c:v>
                </c:pt>
                <c:pt idx="495">
                  <c:v>45000</c:v>
                </c:pt>
                <c:pt idx="496">
                  <c:v>195000</c:v>
                </c:pt>
                <c:pt idx="497">
                  <c:v>-40000</c:v>
                </c:pt>
                <c:pt idx="498">
                  <c:v>-50000</c:v>
                </c:pt>
                <c:pt idx="499">
                  <c:v>10000</c:v>
                </c:pt>
                <c:pt idx="500">
                  <c:v>80000</c:v>
                </c:pt>
                <c:pt idx="501">
                  <c:v>20000</c:v>
                </c:pt>
                <c:pt idx="502">
                  <c:v>970000</c:v>
                </c:pt>
                <c:pt idx="503">
                  <c:v>200000</c:v>
                </c:pt>
                <c:pt idx="504">
                  <c:v>850000</c:v>
                </c:pt>
                <c:pt idx="505">
                  <c:v>25000</c:v>
                </c:pt>
                <c:pt idx="506">
                  <c:v>20000</c:v>
                </c:pt>
                <c:pt idx="507">
                  <c:v>20125</c:v>
                </c:pt>
                <c:pt idx="508">
                  <c:v>144070</c:v>
                </c:pt>
                <c:pt idx="509">
                  <c:v>1105930</c:v>
                </c:pt>
                <c:pt idx="510">
                  <c:v>-1000000</c:v>
                </c:pt>
                <c:pt idx="511">
                  <c:v>50000</c:v>
                </c:pt>
                <c:pt idx="512">
                  <c:v>-20000</c:v>
                </c:pt>
                <c:pt idx="513">
                  <c:v>-135000</c:v>
                </c:pt>
                <c:pt idx="514">
                  <c:v>1500000</c:v>
                </c:pt>
                <c:pt idx="515">
                  <c:v>-150000</c:v>
                </c:pt>
                <c:pt idx="516">
                  <c:v>-20000</c:v>
                </c:pt>
                <c:pt idx="517">
                  <c:v>15000</c:v>
                </c:pt>
                <c:pt idx="518">
                  <c:v>10000</c:v>
                </c:pt>
                <c:pt idx="519">
                  <c:v>0</c:v>
                </c:pt>
                <c:pt idx="520">
                  <c:v>100000</c:v>
                </c:pt>
                <c:pt idx="521">
                  <c:v>100000</c:v>
                </c:pt>
                <c:pt idx="522">
                  <c:v>10000</c:v>
                </c:pt>
                <c:pt idx="523">
                  <c:v>10000</c:v>
                </c:pt>
                <c:pt idx="524">
                  <c:v>3346603.35</c:v>
                </c:pt>
                <c:pt idx="525">
                  <c:v>8246769</c:v>
                </c:pt>
                <c:pt idx="526">
                  <c:v>130000</c:v>
                </c:pt>
                <c:pt idx="527">
                  <c:v>-294633.31</c:v>
                </c:pt>
                <c:pt idx="528">
                  <c:v>294633.31</c:v>
                </c:pt>
                <c:pt idx="529">
                  <c:v>-10501124</c:v>
                </c:pt>
                <c:pt idx="530">
                  <c:v>10501124</c:v>
                </c:pt>
                <c:pt idx="531">
                  <c:v>-118104.63</c:v>
                </c:pt>
                <c:pt idx="532">
                  <c:v>118104.63</c:v>
                </c:pt>
                <c:pt idx="533">
                  <c:v>-4491680.32</c:v>
                </c:pt>
                <c:pt idx="534">
                  <c:v>4491680.32</c:v>
                </c:pt>
                <c:pt idx="535">
                  <c:v>80000</c:v>
                </c:pt>
                <c:pt idx="536">
                  <c:v>50000</c:v>
                </c:pt>
                <c:pt idx="537">
                  <c:v>60000</c:v>
                </c:pt>
                <c:pt idx="538">
                  <c:v>15000</c:v>
                </c:pt>
                <c:pt idx="539">
                  <c:v>-500000</c:v>
                </c:pt>
                <c:pt idx="540">
                  <c:v>-250000</c:v>
                </c:pt>
                <c:pt idx="541">
                  <c:v>10000</c:v>
                </c:pt>
                <c:pt idx="542">
                  <c:v>80000</c:v>
                </c:pt>
                <c:pt idx="543">
                  <c:v>-68671.03</c:v>
                </c:pt>
                <c:pt idx="544">
                  <c:v>-35000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55000</c:v>
                </c:pt>
                <c:pt idx="549">
                  <c:v>150000</c:v>
                </c:pt>
                <c:pt idx="550">
                  <c:v>250000</c:v>
                </c:pt>
                <c:pt idx="551">
                  <c:v>60000</c:v>
                </c:pt>
                <c:pt idx="552">
                  <c:v>15000</c:v>
                </c:pt>
                <c:pt idx="553">
                  <c:v>50000</c:v>
                </c:pt>
                <c:pt idx="554">
                  <c:v>1170</c:v>
                </c:pt>
                <c:pt idx="555">
                  <c:v>50000</c:v>
                </c:pt>
                <c:pt idx="556">
                  <c:v>50000</c:v>
                </c:pt>
                <c:pt idx="557">
                  <c:v>0</c:v>
                </c:pt>
                <c:pt idx="558">
                  <c:v>5000</c:v>
                </c:pt>
                <c:pt idx="559">
                  <c:v>1240394</c:v>
                </c:pt>
                <c:pt idx="560">
                  <c:v>-20000</c:v>
                </c:pt>
                <c:pt idx="561">
                  <c:v>107750</c:v>
                </c:pt>
                <c:pt idx="562">
                  <c:v>524864.44999999995</c:v>
                </c:pt>
                <c:pt idx="563">
                  <c:v>50000</c:v>
                </c:pt>
                <c:pt idx="564">
                  <c:v>5000</c:v>
                </c:pt>
                <c:pt idx="565">
                  <c:v>120000</c:v>
                </c:pt>
                <c:pt idx="566">
                  <c:v>75000</c:v>
                </c:pt>
                <c:pt idx="567">
                  <c:v>54480.1</c:v>
                </c:pt>
                <c:pt idx="568">
                  <c:v>75000</c:v>
                </c:pt>
                <c:pt idx="569">
                  <c:v>-54480.1</c:v>
                </c:pt>
                <c:pt idx="570">
                  <c:v>31722.37</c:v>
                </c:pt>
                <c:pt idx="571">
                  <c:v>-31722.37</c:v>
                </c:pt>
                <c:pt idx="572">
                  <c:v>10047.44</c:v>
                </c:pt>
                <c:pt idx="573">
                  <c:v>-10047.44</c:v>
                </c:pt>
                <c:pt idx="574">
                  <c:v>20000</c:v>
                </c:pt>
                <c:pt idx="575">
                  <c:v>10000</c:v>
                </c:pt>
                <c:pt idx="576">
                  <c:v>-10000</c:v>
                </c:pt>
                <c:pt idx="577">
                  <c:v>50000</c:v>
                </c:pt>
                <c:pt idx="578">
                  <c:v>20000</c:v>
                </c:pt>
                <c:pt idx="579">
                  <c:v>-200000</c:v>
                </c:pt>
                <c:pt idx="580">
                  <c:v>20000</c:v>
                </c:pt>
                <c:pt idx="581">
                  <c:v>5000</c:v>
                </c:pt>
                <c:pt idx="582">
                  <c:v>10000</c:v>
                </c:pt>
                <c:pt idx="583">
                  <c:v>35000</c:v>
                </c:pt>
                <c:pt idx="584">
                  <c:v>25000</c:v>
                </c:pt>
                <c:pt idx="585">
                  <c:v>-10000</c:v>
                </c:pt>
                <c:pt idx="586">
                  <c:v>10000</c:v>
                </c:pt>
                <c:pt idx="587">
                  <c:v>90000</c:v>
                </c:pt>
                <c:pt idx="588">
                  <c:v>10000</c:v>
                </c:pt>
                <c:pt idx="589">
                  <c:v>-14496.4</c:v>
                </c:pt>
                <c:pt idx="590">
                  <c:v>599353</c:v>
                </c:pt>
                <c:pt idx="591">
                  <c:v>20000</c:v>
                </c:pt>
                <c:pt idx="592">
                  <c:v>200000</c:v>
                </c:pt>
                <c:pt idx="593">
                  <c:v>40000</c:v>
                </c:pt>
                <c:pt idx="594">
                  <c:v>20000</c:v>
                </c:pt>
                <c:pt idx="595">
                  <c:v>80000</c:v>
                </c:pt>
                <c:pt idx="596">
                  <c:v>50000</c:v>
                </c:pt>
                <c:pt idx="597">
                  <c:v>900000</c:v>
                </c:pt>
                <c:pt idx="598">
                  <c:v>6000</c:v>
                </c:pt>
                <c:pt idx="599">
                  <c:v>10000</c:v>
                </c:pt>
                <c:pt idx="600">
                  <c:v>20000</c:v>
                </c:pt>
                <c:pt idx="601">
                  <c:v>-50000</c:v>
                </c:pt>
                <c:pt idx="602">
                  <c:v>3700000</c:v>
                </c:pt>
                <c:pt idx="603">
                  <c:v>15000</c:v>
                </c:pt>
                <c:pt idx="604">
                  <c:v>116118.73</c:v>
                </c:pt>
                <c:pt idx="605">
                  <c:v>-116118.73</c:v>
                </c:pt>
                <c:pt idx="606">
                  <c:v>-5128185.42</c:v>
                </c:pt>
                <c:pt idx="607">
                  <c:v>10211327.42</c:v>
                </c:pt>
                <c:pt idx="608">
                  <c:v>-33545.58</c:v>
                </c:pt>
                <c:pt idx="609">
                  <c:v>33545.58</c:v>
                </c:pt>
                <c:pt idx="610">
                  <c:v>15000</c:v>
                </c:pt>
                <c:pt idx="611">
                  <c:v>15000</c:v>
                </c:pt>
                <c:pt idx="612">
                  <c:v>50000</c:v>
                </c:pt>
                <c:pt idx="613">
                  <c:v>-43361.86</c:v>
                </c:pt>
                <c:pt idx="614">
                  <c:v>25000</c:v>
                </c:pt>
                <c:pt idx="615">
                  <c:v>5000</c:v>
                </c:pt>
                <c:pt idx="616">
                  <c:v>155000</c:v>
                </c:pt>
                <c:pt idx="617">
                  <c:v>20000</c:v>
                </c:pt>
                <c:pt idx="618">
                  <c:v>1299344.67</c:v>
                </c:pt>
                <c:pt idx="619">
                  <c:v>-30000</c:v>
                </c:pt>
                <c:pt idx="620">
                  <c:v>735000</c:v>
                </c:pt>
                <c:pt idx="621">
                  <c:v>15000</c:v>
                </c:pt>
                <c:pt idx="622">
                  <c:v>2500</c:v>
                </c:pt>
                <c:pt idx="623">
                  <c:v>20000</c:v>
                </c:pt>
                <c:pt idx="624">
                  <c:v>200000</c:v>
                </c:pt>
                <c:pt idx="625">
                  <c:v>20000</c:v>
                </c:pt>
                <c:pt idx="626">
                  <c:v>50000</c:v>
                </c:pt>
                <c:pt idx="627">
                  <c:v>10000</c:v>
                </c:pt>
                <c:pt idx="628">
                  <c:v>350000</c:v>
                </c:pt>
                <c:pt idx="629">
                  <c:v>0</c:v>
                </c:pt>
                <c:pt idx="630">
                  <c:v>-30000</c:v>
                </c:pt>
                <c:pt idx="631">
                  <c:v>5000</c:v>
                </c:pt>
                <c:pt idx="632">
                  <c:v>30000</c:v>
                </c:pt>
                <c:pt idx="633">
                  <c:v>15000</c:v>
                </c:pt>
                <c:pt idx="634">
                  <c:v>-2498.35</c:v>
                </c:pt>
                <c:pt idx="635">
                  <c:v>2498.35</c:v>
                </c:pt>
                <c:pt idx="636">
                  <c:v>20000</c:v>
                </c:pt>
                <c:pt idx="637">
                  <c:v>15000</c:v>
                </c:pt>
                <c:pt idx="638">
                  <c:v>20000</c:v>
                </c:pt>
                <c:pt idx="639">
                  <c:v>-5000</c:v>
                </c:pt>
                <c:pt idx="640">
                  <c:v>5000</c:v>
                </c:pt>
                <c:pt idx="641">
                  <c:v>-240000</c:v>
                </c:pt>
                <c:pt idx="642">
                  <c:v>240000</c:v>
                </c:pt>
                <c:pt idx="643">
                  <c:v>50000</c:v>
                </c:pt>
                <c:pt idx="644">
                  <c:v>30000</c:v>
                </c:pt>
                <c:pt idx="645">
                  <c:v>17000</c:v>
                </c:pt>
                <c:pt idx="646">
                  <c:v>7000</c:v>
                </c:pt>
                <c:pt idx="647">
                  <c:v>45000</c:v>
                </c:pt>
                <c:pt idx="648">
                  <c:v>25000</c:v>
                </c:pt>
                <c:pt idx="649">
                  <c:v>-1985126.67</c:v>
                </c:pt>
                <c:pt idx="650">
                  <c:v>500000</c:v>
                </c:pt>
                <c:pt idx="651">
                  <c:v>362735.38</c:v>
                </c:pt>
                <c:pt idx="652">
                  <c:v>279877.03999999998</c:v>
                </c:pt>
                <c:pt idx="653">
                  <c:v>185103.88</c:v>
                </c:pt>
                <c:pt idx="654">
                  <c:v>500000</c:v>
                </c:pt>
                <c:pt idx="655">
                  <c:v>314330.92</c:v>
                </c:pt>
                <c:pt idx="656">
                  <c:v>40000</c:v>
                </c:pt>
                <c:pt idx="657">
                  <c:v>375000</c:v>
                </c:pt>
                <c:pt idx="658">
                  <c:v>450000</c:v>
                </c:pt>
                <c:pt idx="659">
                  <c:v>5000</c:v>
                </c:pt>
                <c:pt idx="660">
                  <c:v>250000</c:v>
                </c:pt>
                <c:pt idx="661">
                  <c:v>-1250000</c:v>
                </c:pt>
                <c:pt idx="662">
                  <c:v>660000</c:v>
                </c:pt>
                <c:pt idx="663">
                  <c:v>50000</c:v>
                </c:pt>
                <c:pt idx="664">
                  <c:v>80000</c:v>
                </c:pt>
                <c:pt idx="665">
                  <c:v>20000</c:v>
                </c:pt>
                <c:pt idx="666">
                  <c:v>6000</c:v>
                </c:pt>
                <c:pt idx="667">
                  <c:v>45000</c:v>
                </c:pt>
                <c:pt idx="668">
                  <c:v>50000</c:v>
                </c:pt>
                <c:pt idx="669">
                  <c:v>15000</c:v>
                </c:pt>
                <c:pt idx="670">
                  <c:v>40000</c:v>
                </c:pt>
                <c:pt idx="671">
                  <c:v>50000</c:v>
                </c:pt>
                <c:pt idx="672">
                  <c:v>10000</c:v>
                </c:pt>
                <c:pt idx="673">
                  <c:v>10000</c:v>
                </c:pt>
                <c:pt idx="674">
                  <c:v>35000</c:v>
                </c:pt>
                <c:pt idx="675">
                  <c:v>0</c:v>
                </c:pt>
                <c:pt idx="676">
                  <c:v>10000</c:v>
                </c:pt>
                <c:pt idx="677">
                  <c:v>10000</c:v>
                </c:pt>
                <c:pt idx="678">
                  <c:v>50000</c:v>
                </c:pt>
                <c:pt idx="679">
                  <c:v>40000</c:v>
                </c:pt>
                <c:pt idx="680">
                  <c:v>10000</c:v>
                </c:pt>
                <c:pt idx="681">
                  <c:v>2500</c:v>
                </c:pt>
                <c:pt idx="682">
                  <c:v>2500</c:v>
                </c:pt>
                <c:pt idx="683">
                  <c:v>3000</c:v>
                </c:pt>
                <c:pt idx="684">
                  <c:v>8000</c:v>
                </c:pt>
                <c:pt idx="685">
                  <c:v>-96340.57</c:v>
                </c:pt>
                <c:pt idx="686">
                  <c:v>96340.57</c:v>
                </c:pt>
                <c:pt idx="687">
                  <c:v>150000</c:v>
                </c:pt>
                <c:pt idx="688">
                  <c:v>3000</c:v>
                </c:pt>
                <c:pt idx="689">
                  <c:v>100000</c:v>
                </c:pt>
                <c:pt idx="690">
                  <c:v>1850000</c:v>
                </c:pt>
                <c:pt idx="691">
                  <c:v>75000</c:v>
                </c:pt>
                <c:pt idx="692">
                  <c:v>25000</c:v>
                </c:pt>
                <c:pt idx="693">
                  <c:v>10000</c:v>
                </c:pt>
                <c:pt idx="694">
                  <c:v>-50000</c:v>
                </c:pt>
                <c:pt idx="695">
                  <c:v>1400000</c:v>
                </c:pt>
                <c:pt idx="696">
                  <c:v>3500</c:v>
                </c:pt>
                <c:pt idx="697">
                  <c:v>25000</c:v>
                </c:pt>
                <c:pt idx="698">
                  <c:v>2500</c:v>
                </c:pt>
                <c:pt idx="699">
                  <c:v>150000</c:v>
                </c:pt>
                <c:pt idx="700">
                  <c:v>10000</c:v>
                </c:pt>
                <c:pt idx="701">
                  <c:v>40000</c:v>
                </c:pt>
                <c:pt idx="702">
                  <c:v>55000</c:v>
                </c:pt>
                <c:pt idx="703">
                  <c:v>10000</c:v>
                </c:pt>
                <c:pt idx="704">
                  <c:v>40000</c:v>
                </c:pt>
                <c:pt idx="705">
                  <c:v>0</c:v>
                </c:pt>
                <c:pt idx="706">
                  <c:v>0</c:v>
                </c:pt>
                <c:pt idx="707">
                  <c:v>-312544.46000000002</c:v>
                </c:pt>
                <c:pt idx="708">
                  <c:v>0</c:v>
                </c:pt>
                <c:pt idx="709">
                  <c:v>-285000</c:v>
                </c:pt>
                <c:pt idx="710">
                  <c:v>0</c:v>
                </c:pt>
                <c:pt idx="711">
                  <c:v>-909276.86</c:v>
                </c:pt>
                <c:pt idx="712">
                  <c:v>909276.86</c:v>
                </c:pt>
                <c:pt idx="713">
                  <c:v>7000</c:v>
                </c:pt>
                <c:pt idx="714">
                  <c:v>1200</c:v>
                </c:pt>
                <c:pt idx="715">
                  <c:v>0</c:v>
                </c:pt>
                <c:pt idx="716">
                  <c:v>-170000</c:v>
                </c:pt>
                <c:pt idx="717">
                  <c:v>50000</c:v>
                </c:pt>
                <c:pt idx="718">
                  <c:v>20000</c:v>
                </c:pt>
                <c:pt idx="719">
                  <c:v>300000</c:v>
                </c:pt>
                <c:pt idx="720">
                  <c:v>0</c:v>
                </c:pt>
                <c:pt idx="721">
                  <c:v>200000</c:v>
                </c:pt>
                <c:pt idx="722">
                  <c:v>-300000</c:v>
                </c:pt>
                <c:pt idx="723">
                  <c:v>130000</c:v>
                </c:pt>
                <c:pt idx="724">
                  <c:v>0</c:v>
                </c:pt>
                <c:pt idx="725">
                  <c:v>-500000</c:v>
                </c:pt>
                <c:pt idx="726">
                  <c:v>0</c:v>
                </c:pt>
                <c:pt idx="727">
                  <c:v>-2046206</c:v>
                </c:pt>
                <c:pt idx="728">
                  <c:v>2046206</c:v>
                </c:pt>
                <c:pt idx="729">
                  <c:v>-670393.09</c:v>
                </c:pt>
                <c:pt idx="730">
                  <c:v>670393.09</c:v>
                </c:pt>
                <c:pt idx="731">
                  <c:v>5000</c:v>
                </c:pt>
                <c:pt idx="732">
                  <c:v>0</c:v>
                </c:pt>
                <c:pt idx="733">
                  <c:v>30000</c:v>
                </c:pt>
                <c:pt idx="734">
                  <c:v>10000</c:v>
                </c:pt>
                <c:pt idx="735">
                  <c:v>20000</c:v>
                </c:pt>
                <c:pt idx="736">
                  <c:v>20000</c:v>
                </c:pt>
                <c:pt idx="737">
                  <c:v>10000</c:v>
                </c:pt>
                <c:pt idx="738">
                  <c:v>55000</c:v>
                </c:pt>
                <c:pt idx="739">
                  <c:v>-1373588.45</c:v>
                </c:pt>
                <c:pt idx="740">
                  <c:v>1373588.45</c:v>
                </c:pt>
                <c:pt idx="741">
                  <c:v>0</c:v>
                </c:pt>
                <c:pt idx="742">
                  <c:v>0</c:v>
                </c:pt>
                <c:pt idx="743">
                  <c:v>10000</c:v>
                </c:pt>
                <c:pt idx="744">
                  <c:v>10000</c:v>
                </c:pt>
                <c:pt idx="745">
                  <c:v>0</c:v>
                </c:pt>
                <c:pt idx="746">
                  <c:v>14000</c:v>
                </c:pt>
                <c:pt idx="747">
                  <c:v>5000</c:v>
                </c:pt>
                <c:pt idx="748">
                  <c:v>0</c:v>
                </c:pt>
                <c:pt idx="749">
                  <c:v>160000</c:v>
                </c:pt>
                <c:pt idx="750">
                  <c:v>850000</c:v>
                </c:pt>
                <c:pt idx="751">
                  <c:v>970000</c:v>
                </c:pt>
                <c:pt idx="752">
                  <c:v>50000</c:v>
                </c:pt>
                <c:pt idx="753">
                  <c:v>25000</c:v>
                </c:pt>
                <c:pt idx="754">
                  <c:v>2000</c:v>
                </c:pt>
                <c:pt idx="755">
                  <c:v>25000</c:v>
                </c:pt>
                <c:pt idx="756">
                  <c:v>15000</c:v>
                </c:pt>
                <c:pt idx="757">
                  <c:v>200000</c:v>
                </c:pt>
                <c:pt idx="758">
                  <c:v>45000</c:v>
                </c:pt>
                <c:pt idx="759">
                  <c:v>200000</c:v>
                </c:pt>
                <c:pt idx="760">
                  <c:v>0</c:v>
                </c:pt>
                <c:pt idx="761">
                  <c:v>0</c:v>
                </c:pt>
                <c:pt idx="762">
                  <c:v>-180000</c:v>
                </c:pt>
                <c:pt idx="763">
                  <c:v>125000</c:v>
                </c:pt>
                <c:pt idx="764">
                  <c:v>15000</c:v>
                </c:pt>
                <c:pt idx="765">
                  <c:v>15000</c:v>
                </c:pt>
                <c:pt idx="766">
                  <c:v>-10000</c:v>
                </c:pt>
                <c:pt idx="767">
                  <c:v>700000</c:v>
                </c:pt>
                <c:pt idx="768">
                  <c:v>0</c:v>
                </c:pt>
                <c:pt idx="769">
                  <c:v>0</c:v>
                </c:pt>
                <c:pt idx="770">
                  <c:v>50000</c:v>
                </c:pt>
                <c:pt idx="771">
                  <c:v>0</c:v>
                </c:pt>
                <c:pt idx="772">
                  <c:v>150000</c:v>
                </c:pt>
                <c:pt idx="773">
                  <c:v>-3033</c:v>
                </c:pt>
                <c:pt idx="774">
                  <c:v>-6431604.7699999996</c:v>
                </c:pt>
                <c:pt idx="775">
                  <c:v>6431604.7699999996</c:v>
                </c:pt>
                <c:pt idx="776">
                  <c:v>-39356.480000000003</c:v>
                </c:pt>
                <c:pt idx="777">
                  <c:v>-192602.01</c:v>
                </c:pt>
                <c:pt idx="778">
                  <c:v>192602.01</c:v>
                </c:pt>
                <c:pt idx="779">
                  <c:v>-14423479.68</c:v>
                </c:pt>
                <c:pt idx="780">
                  <c:v>14423479.68</c:v>
                </c:pt>
                <c:pt idx="781">
                  <c:v>0</c:v>
                </c:pt>
                <c:pt idx="782">
                  <c:v>150000</c:v>
                </c:pt>
                <c:pt idx="783">
                  <c:v>30000</c:v>
                </c:pt>
                <c:pt idx="784">
                  <c:v>0</c:v>
                </c:pt>
                <c:pt idx="785">
                  <c:v>0</c:v>
                </c:pt>
                <c:pt idx="786">
                  <c:v>50000</c:v>
                </c:pt>
                <c:pt idx="787">
                  <c:v>50000</c:v>
                </c:pt>
                <c:pt idx="788">
                  <c:v>100484.89</c:v>
                </c:pt>
                <c:pt idx="789">
                  <c:v>-14496.88</c:v>
                </c:pt>
                <c:pt idx="790">
                  <c:v>50000</c:v>
                </c:pt>
                <c:pt idx="791">
                  <c:v>0</c:v>
                </c:pt>
                <c:pt idx="792">
                  <c:v>10000</c:v>
                </c:pt>
                <c:pt idx="793">
                  <c:v>0</c:v>
                </c:pt>
                <c:pt idx="794">
                  <c:v>225000</c:v>
                </c:pt>
                <c:pt idx="795">
                  <c:v>95000</c:v>
                </c:pt>
                <c:pt idx="796">
                  <c:v>68729.14</c:v>
                </c:pt>
                <c:pt idx="797">
                  <c:v>-68729.14</c:v>
                </c:pt>
                <c:pt idx="798">
                  <c:v>0</c:v>
                </c:pt>
                <c:pt idx="799">
                  <c:v>280000</c:v>
                </c:pt>
                <c:pt idx="800">
                  <c:v>1800000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1185000</c:v>
                </c:pt>
                <c:pt idx="806">
                  <c:v>175000</c:v>
                </c:pt>
                <c:pt idx="807">
                  <c:v>1430000</c:v>
                </c:pt>
                <c:pt idx="808">
                  <c:v>35000</c:v>
                </c:pt>
                <c:pt idx="809">
                  <c:v>770000</c:v>
                </c:pt>
                <c:pt idx="810">
                  <c:v>-220000</c:v>
                </c:pt>
                <c:pt idx="811">
                  <c:v>115000</c:v>
                </c:pt>
                <c:pt idx="812">
                  <c:v>10000</c:v>
                </c:pt>
                <c:pt idx="813">
                  <c:v>100000</c:v>
                </c:pt>
                <c:pt idx="814">
                  <c:v>20000</c:v>
                </c:pt>
                <c:pt idx="815">
                  <c:v>50000</c:v>
                </c:pt>
                <c:pt idx="816">
                  <c:v>70000</c:v>
                </c:pt>
                <c:pt idx="817">
                  <c:v>25000</c:v>
                </c:pt>
                <c:pt idx="818">
                  <c:v>10000</c:v>
                </c:pt>
                <c:pt idx="819">
                  <c:v>0</c:v>
                </c:pt>
                <c:pt idx="820">
                  <c:v>10000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550000</c:v>
                </c:pt>
                <c:pt idx="825">
                  <c:v>0</c:v>
                </c:pt>
                <c:pt idx="826">
                  <c:v>20000</c:v>
                </c:pt>
                <c:pt idx="827">
                  <c:v>20000</c:v>
                </c:pt>
                <c:pt idx="828">
                  <c:v>0</c:v>
                </c:pt>
                <c:pt idx="829">
                  <c:v>160000</c:v>
                </c:pt>
                <c:pt idx="830">
                  <c:v>-195000</c:v>
                </c:pt>
                <c:pt idx="831">
                  <c:v>5000</c:v>
                </c:pt>
                <c:pt idx="832">
                  <c:v>0</c:v>
                </c:pt>
                <c:pt idx="833">
                  <c:v>45000</c:v>
                </c:pt>
                <c:pt idx="834">
                  <c:v>80000</c:v>
                </c:pt>
                <c:pt idx="835">
                  <c:v>43200</c:v>
                </c:pt>
                <c:pt idx="836">
                  <c:v>-47534.91</c:v>
                </c:pt>
                <c:pt idx="837">
                  <c:v>0</c:v>
                </c:pt>
                <c:pt idx="838">
                  <c:v>35000</c:v>
                </c:pt>
                <c:pt idx="839">
                  <c:v>-1781932.08</c:v>
                </c:pt>
                <c:pt idx="840">
                  <c:v>1781932.08</c:v>
                </c:pt>
                <c:pt idx="841">
                  <c:v>0</c:v>
                </c:pt>
                <c:pt idx="842">
                  <c:v>0</c:v>
                </c:pt>
                <c:pt idx="843">
                  <c:v>30000</c:v>
                </c:pt>
                <c:pt idx="844">
                  <c:v>50000</c:v>
                </c:pt>
                <c:pt idx="845">
                  <c:v>50000</c:v>
                </c:pt>
                <c:pt idx="846">
                  <c:v>-62372.800000000003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-40000</c:v>
                </c:pt>
                <c:pt idx="856">
                  <c:v>165000</c:v>
                </c:pt>
                <c:pt idx="857">
                  <c:v>55000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-34681.040000000001</c:v>
                </c:pt>
                <c:pt idx="862">
                  <c:v>7000</c:v>
                </c:pt>
                <c:pt idx="863">
                  <c:v>50000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-10003.200000000001</c:v>
                </c:pt>
                <c:pt idx="868">
                  <c:v>0</c:v>
                </c:pt>
                <c:pt idx="869">
                  <c:v>0</c:v>
                </c:pt>
                <c:pt idx="870">
                  <c:v>50000</c:v>
                </c:pt>
                <c:pt idx="871">
                  <c:v>25000</c:v>
                </c:pt>
                <c:pt idx="872">
                  <c:v>20000</c:v>
                </c:pt>
                <c:pt idx="873">
                  <c:v>0</c:v>
                </c:pt>
                <c:pt idx="874">
                  <c:v>0</c:v>
                </c:pt>
                <c:pt idx="875">
                  <c:v>10000</c:v>
                </c:pt>
                <c:pt idx="876">
                  <c:v>0</c:v>
                </c:pt>
                <c:pt idx="877">
                  <c:v>100000</c:v>
                </c:pt>
                <c:pt idx="878">
                  <c:v>-41667.019999999997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35000</c:v>
                </c:pt>
                <c:pt idx="887">
                  <c:v>30000</c:v>
                </c:pt>
                <c:pt idx="888">
                  <c:v>30000</c:v>
                </c:pt>
                <c:pt idx="889">
                  <c:v>0</c:v>
                </c:pt>
                <c:pt idx="890">
                  <c:v>0</c:v>
                </c:pt>
                <c:pt idx="891">
                  <c:v>1120000</c:v>
                </c:pt>
                <c:pt idx="892">
                  <c:v>0</c:v>
                </c:pt>
                <c:pt idx="893">
                  <c:v>-18720.560000000001</c:v>
                </c:pt>
                <c:pt idx="894">
                  <c:v>0</c:v>
                </c:pt>
                <c:pt idx="895">
                  <c:v>0</c:v>
                </c:pt>
                <c:pt idx="896">
                  <c:v>7000</c:v>
                </c:pt>
                <c:pt idx="897">
                  <c:v>2500</c:v>
                </c:pt>
                <c:pt idx="898">
                  <c:v>10000</c:v>
                </c:pt>
                <c:pt idx="899">
                  <c:v>0</c:v>
                </c:pt>
                <c:pt idx="900">
                  <c:v>0</c:v>
                </c:pt>
                <c:pt idx="901">
                  <c:v>10000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10000</c:v>
                </c:pt>
                <c:pt idx="908">
                  <c:v>0</c:v>
                </c:pt>
                <c:pt idx="909">
                  <c:v>0</c:v>
                </c:pt>
                <c:pt idx="910">
                  <c:v>10000</c:v>
                </c:pt>
                <c:pt idx="911">
                  <c:v>0</c:v>
                </c:pt>
                <c:pt idx="912">
                  <c:v>0</c:v>
                </c:pt>
                <c:pt idx="913">
                  <c:v>-2222889.75</c:v>
                </c:pt>
                <c:pt idx="914">
                  <c:v>2222889.75</c:v>
                </c:pt>
                <c:pt idx="915">
                  <c:v>-5516858.6299999999</c:v>
                </c:pt>
                <c:pt idx="916">
                  <c:v>5516858.6299999999</c:v>
                </c:pt>
                <c:pt idx="917">
                  <c:v>70000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30000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-86418</c:v>
                </c:pt>
                <c:pt idx="941">
                  <c:v>4370117</c:v>
                </c:pt>
                <c:pt idx="942">
                  <c:v>-4235374</c:v>
                </c:pt>
                <c:pt idx="943">
                  <c:v>336851</c:v>
                </c:pt>
                <c:pt idx="944">
                  <c:v>-650000</c:v>
                </c:pt>
                <c:pt idx="945">
                  <c:v>356490</c:v>
                </c:pt>
                <c:pt idx="946">
                  <c:v>17000</c:v>
                </c:pt>
                <c:pt idx="947">
                  <c:v>-180000</c:v>
                </c:pt>
                <c:pt idx="948">
                  <c:v>180000</c:v>
                </c:pt>
                <c:pt idx="949">
                  <c:v>127000</c:v>
                </c:pt>
                <c:pt idx="950">
                  <c:v>30000</c:v>
                </c:pt>
                <c:pt idx="951">
                  <c:v>1470000</c:v>
                </c:pt>
                <c:pt idx="952">
                  <c:v>-70000</c:v>
                </c:pt>
                <c:pt idx="953">
                  <c:v>230000</c:v>
                </c:pt>
                <c:pt idx="954">
                  <c:v>17470.169999999998</c:v>
                </c:pt>
                <c:pt idx="955">
                  <c:v>0</c:v>
                </c:pt>
                <c:pt idx="956">
                  <c:v>-5630000</c:v>
                </c:pt>
                <c:pt idx="957">
                  <c:v>70000</c:v>
                </c:pt>
                <c:pt idx="958">
                  <c:v>-1010000</c:v>
                </c:pt>
                <c:pt idx="959">
                  <c:v>-3700000</c:v>
                </c:pt>
                <c:pt idx="960">
                  <c:v>-1496154</c:v>
                </c:pt>
                <c:pt idx="961">
                  <c:v>-3159575</c:v>
                </c:pt>
                <c:pt idx="962">
                  <c:v>1500000</c:v>
                </c:pt>
                <c:pt idx="963">
                  <c:v>-500000</c:v>
                </c:pt>
                <c:pt idx="964">
                  <c:v>-470000</c:v>
                </c:pt>
                <c:pt idx="965">
                  <c:v>-395000</c:v>
                </c:pt>
                <c:pt idx="966">
                  <c:v>-1695104</c:v>
                </c:pt>
                <c:pt idx="967">
                  <c:v>1250000</c:v>
                </c:pt>
                <c:pt idx="968">
                  <c:v>-3262090</c:v>
                </c:pt>
                <c:pt idx="969">
                  <c:v>-1055485</c:v>
                </c:pt>
                <c:pt idx="970">
                  <c:v>2370000</c:v>
                </c:pt>
                <c:pt idx="971">
                  <c:v>-660000</c:v>
                </c:pt>
                <c:pt idx="972">
                  <c:v>475872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950144"/>
        <c:axId val="94951680"/>
      </c:scatterChart>
      <c:valAx>
        <c:axId val="94950144"/>
        <c:scaling>
          <c:orientation val="minMax"/>
          <c:max val="1000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4951680"/>
        <c:crosses val="autoZero"/>
        <c:crossBetween val="midCat"/>
      </c:valAx>
      <c:valAx>
        <c:axId val="94951680"/>
        <c:scaling>
          <c:logBase val="10"/>
          <c:orientation val="minMax"/>
        </c:scaling>
        <c:delete val="0"/>
        <c:axPos val="l"/>
        <c:majorGridlines/>
        <c:numFmt formatCode="&quot;£&quot;#,##0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4950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</cdr:x>
      <cdr:y>0.40583</cdr:y>
    </cdr:from>
    <cdr:to>
      <cdr:x>0.95867</cdr:x>
      <cdr:y>0.56726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90100" y="2298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0.00836</cdr:x>
      <cdr:y>0.03356</cdr:y>
    </cdr:from>
    <cdr:to>
      <cdr:x>0.09103</cdr:x>
      <cdr:y>0.09109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30" y="177800"/>
          <a:ext cx="85446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i="0" dirty="0"/>
            <a:t>Megaproject</a:t>
          </a:r>
          <a:r>
            <a:rPr lang="en-GB" sz="1400" b="1" i="0" baseline="0" dirty="0"/>
            <a:t> </a:t>
          </a:r>
          <a:r>
            <a:rPr lang="en-GB" sz="1400" b="1" i="0" baseline="0" dirty="0" smtClean="0"/>
            <a:t>Participants </a:t>
          </a:r>
          <a:r>
            <a:rPr lang="en-GB" sz="1400" b="1" i="0" baseline="0" dirty="0"/>
            <a:t>(#)</a:t>
          </a:r>
          <a:endParaRPr lang="en-GB" sz="1400" b="1" i="0" dirty="0"/>
        </a:p>
      </cdr:txBody>
    </cdr:sp>
  </cdr:relSizeAnchor>
  <cdr:relSizeAnchor xmlns:cdr="http://schemas.openxmlformats.org/drawingml/2006/chartDrawing">
    <cdr:from>
      <cdr:x>0.876</cdr:x>
      <cdr:y>0.40583</cdr:y>
    </cdr:from>
    <cdr:to>
      <cdr:x>0.95867</cdr:x>
      <cdr:y>0.56726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9690100" y="2298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0.85956</cdr:x>
      <cdr:y>0.92712</cdr:y>
    </cdr:from>
    <cdr:to>
      <cdr:x>0.94223</cdr:x>
      <cdr:y>1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7492216" y="5177015"/>
          <a:ext cx="720581" cy="406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 dirty="0"/>
            <a:t>Time (years)</a:t>
          </a:r>
        </a:p>
      </cdr:txBody>
    </cdr:sp>
  </cdr:relSizeAnchor>
  <cdr:relSizeAnchor xmlns:cdr="http://schemas.openxmlformats.org/drawingml/2006/chartDrawing">
    <cdr:from>
      <cdr:x>0.82587</cdr:x>
      <cdr:y>0.04794</cdr:y>
    </cdr:from>
    <cdr:to>
      <cdr:x>0.96367</cdr:x>
      <cdr:y>0.10595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196071" y="213291"/>
          <a:ext cx="1033813" cy="258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 i="0" dirty="0" smtClean="0"/>
            <a:t>Cost Forecast</a:t>
          </a:r>
          <a:endParaRPr lang="en-GB" sz="1400" b="1" i="0" dirty="0"/>
        </a:p>
      </cdr:txBody>
    </cdr:sp>
  </cdr:relSizeAnchor>
  <cdr:relSizeAnchor xmlns:cdr="http://schemas.openxmlformats.org/drawingml/2006/chartDrawing">
    <cdr:from>
      <cdr:x>0.48489</cdr:x>
      <cdr:y>0.1269</cdr:y>
    </cdr:from>
    <cdr:to>
      <cdr:x>0.48489</cdr:x>
      <cdr:y>0.83113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4040663" y="622845"/>
          <a:ext cx="0" cy="345638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0.876</cdr:x>
      <cdr:y>0.40583</cdr:y>
    </cdr:from>
    <cdr:to>
      <cdr:x>0.95867</cdr:x>
      <cdr:y>0.56726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90100" y="2298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0.00836</cdr:x>
      <cdr:y>0.03356</cdr:y>
    </cdr:from>
    <cdr:to>
      <cdr:x>0.09103</cdr:x>
      <cdr:y>0.09109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30" y="177800"/>
          <a:ext cx="85446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i="0" dirty="0"/>
            <a:t>Megaproject</a:t>
          </a:r>
          <a:r>
            <a:rPr lang="en-GB" sz="1400" b="1" i="0" baseline="0" dirty="0"/>
            <a:t> </a:t>
          </a:r>
          <a:r>
            <a:rPr lang="en-GB" sz="1400" b="1" i="0" baseline="0" dirty="0" smtClean="0"/>
            <a:t>Participants </a:t>
          </a:r>
          <a:r>
            <a:rPr lang="en-GB" sz="1400" b="1" i="0" baseline="0" dirty="0"/>
            <a:t>(#)</a:t>
          </a:r>
          <a:endParaRPr lang="en-GB" sz="1400" b="1" i="0" dirty="0"/>
        </a:p>
      </cdr:txBody>
    </cdr:sp>
  </cdr:relSizeAnchor>
  <cdr:relSizeAnchor xmlns:cdr="http://schemas.openxmlformats.org/drawingml/2006/chartDrawing">
    <cdr:from>
      <cdr:x>0.22722</cdr:x>
      <cdr:y>0.12311</cdr:y>
    </cdr:from>
    <cdr:to>
      <cdr:x>0.22722</cdr:x>
      <cdr:y>0.8899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1980565" y="687432"/>
          <a:ext cx="1" cy="428177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0.876</cdr:x>
      <cdr:y>0.40583</cdr:y>
    </cdr:from>
    <cdr:to>
      <cdr:x>0.95867</cdr:x>
      <cdr:y>0.56726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9690100" y="2298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0.85956</cdr:x>
      <cdr:y>0.92712</cdr:y>
    </cdr:from>
    <cdr:to>
      <cdr:x>0.94223</cdr:x>
      <cdr:y>1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7492216" y="5177015"/>
          <a:ext cx="720581" cy="406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 dirty="0"/>
            <a:t>Time (years)</a:t>
          </a:r>
        </a:p>
      </cdr:txBody>
    </cdr:sp>
  </cdr:relSizeAnchor>
  <cdr:relSizeAnchor xmlns:cdr="http://schemas.openxmlformats.org/drawingml/2006/chartDrawing">
    <cdr:from>
      <cdr:x>0.82587</cdr:x>
      <cdr:y>0.04794</cdr:y>
    </cdr:from>
    <cdr:to>
      <cdr:x>0.96367</cdr:x>
      <cdr:y>0.10595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196071" y="213291"/>
          <a:ext cx="1033813" cy="258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 i="0" dirty="0"/>
            <a:t>Budget/Cost</a:t>
          </a:r>
        </a:p>
      </cdr:txBody>
    </cdr:sp>
  </cdr:relSizeAnchor>
  <cdr:relSizeAnchor xmlns:cdr="http://schemas.openxmlformats.org/drawingml/2006/chartDrawing">
    <cdr:from>
      <cdr:x>0.47954</cdr:x>
      <cdr:y>0.12311</cdr:y>
    </cdr:from>
    <cdr:to>
      <cdr:x>0.47954</cdr:x>
      <cdr:y>0.8899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4179848" y="687432"/>
          <a:ext cx="1" cy="428177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0.876</cdr:x>
      <cdr:y>0.40583</cdr:y>
    </cdr:from>
    <cdr:to>
      <cdr:x>0.95867</cdr:x>
      <cdr:y>0.56726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90100" y="2298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0.87152</cdr:x>
      <cdr:y>0.88798</cdr:y>
    </cdr:from>
    <cdr:to>
      <cdr:x>0.95419</cdr:x>
      <cdr:y>0.93417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67329" y="5077152"/>
          <a:ext cx="926498" cy="264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/>
            <a:t>Time (years)</a:t>
          </a:r>
        </a:p>
      </cdr:txBody>
    </cdr:sp>
  </cdr:relSizeAnchor>
  <cdr:relSizeAnchor xmlns:cdr="http://schemas.openxmlformats.org/drawingml/2006/chartDrawing">
    <cdr:from>
      <cdr:x>0.876</cdr:x>
      <cdr:y>0.40583</cdr:y>
    </cdr:from>
    <cdr:to>
      <cdr:x>0.95867</cdr:x>
      <cdr:y>0.56726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9690100" y="2298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0.45656</cdr:x>
      <cdr:y>0.08218</cdr:y>
    </cdr:from>
    <cdr:to>
      <cdr:x>0.46223</cdr:x>
      <cdr:y>0.83517</cdr:y>
    </cdr:to>
    <cdr:cxnSp macro="">
      <cdr:nvCxnSpPr>
        <cdr:cNvPr id="11" name="Straight Connector 4"/>
        <cdr:cNvCxnSpPr/>
      </cdr:nvCxnSpPr>
      <cdr:spPr>
        <a:xfrm xmlns:a="http://schemas.openxmlformats.org/drawingml/2006/main" flipH="1">
          <a:off x="5116776" y="469877"/>
          <a:ext cx="63525" cy="43053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0.25259</cdr:x>
      <cdr:y>0.07996</cdr:y>
    </cdr:from>
    <cdr:to>
      <cdr:x>0.25938</cdr:x>
      <cdr:y>0.83517</cdr:y>
    </cdr:to>
    <cdr:cxnSp macro="">
      <cdr:nvCxnSpPr>
        <cdr:cNvPr id="12" name="Straight Connector 7"/>
        <cdr:cNvCxnSpPr/>
      </cdr:nvCxnSpPr>
      <cdr:spPr>
        <a:xfrm xmlns:a="http://schemas.openxmlformats.org/drawingml/2006/main" flipH="1">
          <a:off x="2830776" y="457183"/>
          <a:ext cx="76146" cy="4318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0.74597</cdr:x>
      <cdr:y>0.07774</cdr:y>
    </cdr:from>
    <cdr:to>
      <cdr:x>0.95301</cdr:x>
      <cdr:y>0.83073</cdr:y>
    </cdr:to>
    <cdr:sp macro="" textlink="">
      <cdr:nvSpPr>
        <cdr:cNvPr id="13" name="Rectangle 6"/>
        <cdr:cNvSpPr/>
      </cdr:nvSpPr>
      <cdr:spPr>
        <a:xfrm xmlns:a="http://schemas.openxmlformats.org/drawingml/2006/main">
          <a:off x="8360230" y="444490"/>
          <a:ext cx="2320337" cy="430531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2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0.00997</cdr:x>
      <cdr:y>0.00658</cdr:y>
    </cdr:from>
    <cdr:to>
      <cdr:x>0.17615</cdr:x>
      <cdr:y>0.08003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11785" y="37622"/>
          <a:ext cx="1862411" cy="419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b="1" baseline="0" dirty="0"/>
            <a:t>Cost </a:t>
          </a:r>
          <a:r>
            <a:rPr lang="en-GB" sz="1400" b="1" baseline="0" dirty="0"/>
            <a:t> </a:t>
          </a:r>
          <a:r>
            <a:rPr lang="en-GB" sz="1600" b="1" baseline="0" dirty="0"/>
            <a:t>Forecast</a:t>
          </a:r>
          <a:r>
            <a:rPr lang="en-GB" sz="1400" b="1" baseline="0" dirty="0"/>
            <a:t> </a:t>
          </a:r>
          <a:endParaRPr lang="en-GB" sz="1400" b="1" dirty="0"/>
        </a:p>
      </cdr:txBody>
    </cdr:sp>
  </cdr:relSizeAnchor>
  <cdr:relSizeAnchor xmlns:cdr="http://schemas.openxmlformats.org/drawingml/2006/chartDrawing">
    <cdr:from>
      <cdr:x>0.12315</cdr:x>
      <cdr:y>0.88507</cdr:y>
    </cdr:from>
    <cdr:to>
      <cdr:x>0.20582</cdr:x>
      <cdr:y>0.93127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380166" y="5060500"/>
          <a:ext cx="926498" cy="26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200" b="1"/>
            <a:t>IDEATION</a:t>
          </a:r>
        </a:p>
      </cdr:txBody>
    </cdr:sp>
  </cdr:relSizeAnchor>
  <cdr:relSizeAnchor xmlns:cdr="http://schemas.openxmlformats.org/drawingml/2006/chartDrawing">
    <cdr:from>
      <cdr:x>0.27597</cdr:x>
      <cdr:y>0.88881</cdr:y>
    </cdr:from>
    <cdr:to>
      <cdr:x>0.41319</cdr:x>
      <cdr:y>0.92589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523456" y="4680520"/>
          <a:ext cx="1254740" cy="195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200" b="1" dirty="0"/>
            <a:t>GESTATION/PLANNING</a:t>
          </a:r>
        </a:p>
      </cdr:txBody>
    </cdr:sp>
  </cdr:relSizeAnchor>
  <cdr:relSizeAnchor xmlns:cdr="http://schemas.openxmlformats.org/drawingml/2006/chartDrawing">
    <cdr:from>
      <cdr:x>0.6079</cdr:x>
      <cdr:y>0.88946</cdr:y>
    </cdr:from>
    <cdr:to>
      <cdr:x>0.72581</cdr:x>
      <cdr:y>0.92907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6812853" y="5085600"/>
          <a:ext cx="1321440" cy="226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200" b="1"/>
            <a:t>PROJECT DELIVERY</a:t>
          </a:r>
        </a:p>
      </cdr:txBody>
    </cdr:sp>
  </cdr:relSizeAnchor>
  <cdr:relSizeAnchor xmlns:cdr="http://schemas.openxmlformats.org/drawingml/2006/chartDrawing">
    <cdr:from>
      <cdr:x>0.79154</cdr:x>
      <cdr:y>0.78388</cdr:y>
    </cdr:from>
    <cdr:to>
      <cdr:x>0.90945</cdr:x>
      <cdr:y>0.82349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870933" y="4481941"/>
          <a:ext cx="1321440" cy="226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200" b="1" i="1" dirty="0"/>
            <a:t>Projected</a:t>
          </a:r>
        </a:p>
      </cdr:txBody>
    </cdr:sp>
  </cdr:relSizeAnchor>
  <cdr:relSizeAnchor xmlns:cdr="http://schemas.openxmlformats.org/drawingml/2006/chartDrawing">
    <cdr:from>
      <cdr:x>0.79571</cdr:x>
      <cdr:y>0</cdr:y>
    </cdr:from>
    <cdr:to>
      <cdr:x>0.96189</cdr:x>
      <cdr:y>0.07345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275984" y="-1196752"/>
          <a:ext cx="1519550" cy="386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b="1" dirty="0"/>
            <a:t>Timescale</a:t>
          </a:r>
          <a:r>
            <a:rPr lang="en-GB" sz="1600" b="1" baseline="0" dirty="0"/>
            <a:t> Slippage</a:t>
          </a:r>
          <a:endParaRPr lang="en-GB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0.00421</cdr:x>
      <cdr:y>0.00896</cdr:y>
    </cdr:from>
    <cdr:to>
      <cdr:x>0.07012</cdr:x>
      <cdr:y>0.06275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794781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b="1" i="0"/>
            <a:t>Cost</a:t>
          </a:r>
          <a:r>
            <a:rPr lang="en-GB" sz="2000" b="1" i="0" baseline="0"/>
            <a:t> of Claim (#)</a:t>
          </a:r>
          <a:endParaRPr lang="en-GB" sz="2000" b="1" i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F2339-A85F-4EA0-BC34-470B9CA9229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F7696-6126-4376-A6CF-A60A448F2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2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a kaleidoscope in which the view changes as it is rotated, any collaboration can be transformed as issues are addressed in this way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F7696-6126-4376-A6CF-A60A448F24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2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0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2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6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2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9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1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2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D65CA-1D83-40E7-9BB8-98F6579AA07B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39AC-2C53-4032-A18A-80AC5D376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9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01" y="620688"/>
            <a:ext cx="9110092" cy="2160240"/>
          </a:xfrm>
        </p:spPr>
        <p:txBody>
          <a:bodyPr>
            <a:normAutofit fontScale="90000"/>
          </a:bodyPr>
          <a:lstStyle/>
          <a:p>
            <a:r>
              <a:rPr lang="en-GB" sz="4900" dirty="0" smtClean="0"/>
              <a:t>New Infrastructure Development : Designing Solutions for a Collective Action Problem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9688" y="2708920"/>
            <a:ext cx="9144000" cy="1392560"/>
          </a:xfrm>
        </p:spPr>
        <p:txBody>
          <a:bodyPr>
            <a:noAutofit/>
          </a:bodyPr>
          <a:lstStyle/>
          <a:p>
            <a:r>
              <a:rPr lang="en-GB" sz="2800" dirty="0" err="1" smtClean="0">
                <a:solidFill>
                  <a:srgbClr val="0000CC"/>
                </a:solidFill>
              </a:rPr>
              <a:t>Nuno</a:t>
            </a:r>
            <a:r>
              <a:rPr lang="en-GB" sz="2800" dirty="0" smtClean="0">
                <a:solidFill>
                  <a:srgbClr val="0000CC"/>
                </a:solidFill>
              </a:rPr>
              <a:t> Gil</a:t>
            </a:r>
          </a:p>
          <a:p>
            <a:r>
              <a:rPr lang="en-GB" sz="2800" dirty="0" smtClean="0">
                <a:solidFill>
                  <a:srgbClr val="0000CC"/>
                </a:solidFill>
              </a:rPr>
              <a:t>Professor of New Infrastructure Development</a:t>
            </a:r>
          </a:p>
          <a:p>
            <a:r>
              <a:rPr lang="en-GB" sz="2800" dirty="0" smtClean="0">
                <a:solidFill>
                  <a:srgbClr val="0000CC"/>
                </a:solidFill>
              </a:rPr>
              <a:t>Manchester Business School</a:t>
            </a:r>
          </a:p>
          <a:p>
            <a:endParaRPr lang="en-GB" sz="2800" dirty="0" smtClean="0">
              <a:solidFill>
                <a:srgbClr val="0000CC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Highways England Research Alliance Workshop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Salford, November, 2015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7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  <a:latin typeface="Calibri" panose="020F0502020204030204" pitchFamily="34" charset="0"/>
              </a:rPr>
              <a:t>Commons Governance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92477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</a:rPr>
              <a:t>Can we develop a ‘commons’ logic under time pressure, financial constraints, differing interests and needs?</a:t>
            </a:r>
          </a:p>
          <a:p>
            <a:endParaRPr lang="en-US" sz="28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Can we frame strategic choices as ‘</a:t>
            </a:r>
            <a:r>
              <a:rPr lang="en-US" sz="2800" i="1" dirty="0" smtClean="0">
                <a:latin typeface="Calibri"/>
              </a:rPr>
              <a:t>shared’ resource?</a:t>
            </a:r>
          </a:p>
          <a:p>
            <a:pPr marL="0" indent="0">
              <a:buNone/>
            </a:pPr>
            <a:r>
              <a:rPr lang="en-US" sz="2800" dirty="0">
                <a:latin typeface="Calibri"/>
              </a:rPr>
              <a:t>	</a:t>
            </a:r>
            <a:endParaRPr lang="en-US" sz="28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How can we encourage social norms of cooperation to flourish: reciprocation, compromise-seeking, trust?</a:t>
            </a:r>
          </a:p>
          <a:p>
            <a:endParaRPr lang="en-US" sz="2800" dirty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Can we resolve disputes without recourse to external umpires /referees (Courts, Parliament/Hybrid bills)?</a:t>
            </a:r>
          </a:p>
          <a:p>
            <a:endParaRPr lang="en-US" sz="2800" dirty="0">
              <a:latin typeface="Calibri"/>
            </a:endParaRPr>
          </a:p>
          <a:p>
            <a:endParaRPr lang="en-US" sz="1600" dirty="0" smtClean="0">
              <a:latin typeface="Calibri" panose="020F0502020204030204" pitchFamily="34" charset="0"/>
            </a:endParaRPr>
          </a:p>
          <a:p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  <a:latin typeface="Calibri" panose="020F0502020204030204" pitchFamily="34" charset="0"/>
              </a:rPr>
              <a:t>Strategic Capabilities: Bottleneck Removal</a:t>
            </a:r>
            <a:endParaRPr lang="en-GB" dirty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84" y="1000124"/>
            <a:ext cx="9203384" cy="600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1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CC"/>
                </a:solidFill>
                <a:latin typeface="Calibri" panose="020F0502020204030204" pitchFamily="34" charset="0"/>
              </a:rPr>
              <a:t>Front-end Governance: A Collective Action Problem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708746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/>
              </a:rPr>
              <a:t>No </a:t>
            </a:r>
            <a:r>
              <a:rPr lang="en-US" sz="2400" u="sng" dirty="0" smtClean="0">
                <a:latin typeface="Calibri"/>
              </a:rPr>
              <a:t>contracts</a:t>
            </a:r>
            <a:r>
              <a:rPr lang="en-US" sz="2400" dirty="0" smtClean="0">
                <a:latin typeface="Calibri"/>
              </a:rPr>
              <a:t>: To achieve formal agreements is the goal 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u="sng" dirty="0" smtClean="0">
                <a:latin typeface="Calibri"/>
              </a:rPr>
              <a:t>No Authority Hierarchy</a:t>
            </a:r>
            <a:r>
              <a:rPr lang="en-US" sz="2400" dirty="0" smtClean="0">
                <a:latin typeface="Calibri"/>
              </a:rPr>
              <a:t>: Different stakeholders control different resources (land, capital, planning consent, knowledge, political support)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u="sng" dirty="0" smtClean="0">
                <a:latin typeface="Calibri"/>
              </a:rPr>
              <a:t>No Meritocracy-based Authority (Relational Contract)</a:t>
            </a:r>
            <a:r>
              <a:rPr lang="en-US" sz="2400" dirty="0" smtClean="0">
                <a:latin typeface="Calibri"/>
              </a:rPr>
              <a:t>: Robust relational contracts take a long time to forge (and there’s no time)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dirty="0"/>
              <a:t>Planning is </a:t>
            </a:r>
            <a:r>
              <a:rPr lang="en-US" sz="2400" dirty="0" smtClean="0"/>
              <a:t>therefore a </a:t>
            </a:r>
            <a:r>
              <a:rPr lang="en-US" sz="2400" u="sng" dirty="0" smtClean="0"/>
              <a:t>consensus-oriented</a:t>
            </a:r>
            <a:r>
              <a:rPr lang="en-US" sz="2400" dirty="0" smtClean="0"/>
              <a:t>, deliberative process…but emergence of a </a:t>
            </a:r>
            <a:r>
              <a:rPr lang="en-US" sz="2400" dirty="0" smtClean="0">
                <a:latin typeface="Calibri"/>
              </a:rPr>
              <a:t>bargaining structure is inevitable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601023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107" y="260648"/>
            <a:ext cx="9144000" cy="604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Unresolved Planning Disputes: Major Source of Uncertainty in Delivery</a:t>
            </a:r>
            <a:endParaRPr lang="en-GB" sz="1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2" name="Chart 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115441"/>
              </p:ext>
            </p:extLst>
          </p:nvPr>
        </p:nvGraphicFramePr>
        <p:xfrm>
          <a:off x="106309" y="1139243"/>
          <a:ext cx="893138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3" name="Title 1"/>
          <p:cNvSpPr txBox="1">
            <a:spLocks/>
          </p:cNvSpPr>
          <p:nvPr/>
        </p:nvSpPr>
        <p:spPr>
          <a:xfrm>
            <a:off x="0" y="5948588"/>
            <a:ext cx="9144000" cy="604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 3-year, £300m sub-project, 1,000 claims (~one claim/day)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5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8" y="17849"/>
            <a:ext cx="8784976" cy="96287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Research Capabilities 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9688" y="1196752"/>
            <a:ext cx="9183688" cy="5510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We’re a research unit based in a Business school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Interdisciplinary team: management scholars but differing backgrounds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Focus: New infrastructure Development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449263" lvl="1" indent="-85725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Systems approach: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from front-end planning to project handover </a:t>
            </a:r>
          </a:p>
          <a:p>
            <a:pPr marL="363538" lvl="1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Production problem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capital-intensive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, long-lived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designed prototype</a:t>
            </a:r>
          </a:p>
          <a:p>
            <a:pPr marL="363538" lvl="1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Political problem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do not suppress stakeholders’ interests</a:t>
            </a:r>
          </a:p>
        </p:txBody>
      </p:sp>
    </p:spTree>
    <p:extLst>
      <p:ext uri="{BB962C8B-B14F-4D97-AF65-F5344CB8AC3E}">
        <p14:creationId xmlns:p14="http://schemas.microsoft.com/office/powerpoint/2010/main" val="18882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8" y="17849"/>
            <a:ext cx="8784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  <a:latin typeface="Calibri" panose="020F0502020204030204" pitchFamily="34" charset="0"/>
              </a:rPr>
              <a:t>Opportunity with Highways England: Research the Project Front-end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844" y="1412776"/>
            <a:ext cx="9144000" cy="49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Front-end Planning: ‘</a:t>
            </a:r>
            <a:r>
              <a:rPr lang="en-US" sz="2800" i="1" dirty="0" smtClean="0">
                <a:latin typeface="Calibri"/>
                <a:cs typeface="Calibri"/>
              </a:rPr>
              <a:t>Wicked….messy… feels too democratic….I wish all these stakeholders could disappear’</a:t>
            </a:r>
          </a:p>
          <a:p>
            <a:endParaRPr lang="en-US" sz="2800" dirty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  <a:sym typeface="Wingdings" panose="05000000000000000000" pitchFamily="2" charset="2"/>
              </a:rPr>
              <a:t>Sets Performance Baseline: </a:t>
            </a:r>
            <a:r>
              <a:rPr lang="en-US" sz="2800" dirty="0" smtClean="0">
                <a:cs typeface="Calibri"/>
                <a:sym typeface="Wingdings" panose="05000000000000000000" pitchFamily="2" charset="2"/>
              </a:rPr>
              <a:t>Budget </a:t>
            </a:r>
            <a:r>
              <a:rPr lang="en-US" sz="2800" dirty="0">
                <a:cs typeface="Calibri"/>
                <a:sym typeface="Wingdings" panose="05000000000000000000" pitchFamily="2" charset="2"/>
              </a:rPr>
              <a:t>+ </a:t>
            </a:r>
            <a:r>
              <a:rPr lang="en-US" sz="2800" dirty="0" smtClean="0">
                <a:cs typeface="Calibri"/>
                <a:sym typeface="Wingdings" panose="05000000000000000000" pitchFamily="2" charset="2"/>
              </a:rPr>
              <a:t>timescale </a:t>
            </a:r>
            <a:r>
              <a:rPr lang="en-US" sz="2800" dirty="0">
                <a:cs typeface="Calibri"/>
                <a:sym typeface="Wingdings" panose="05000000000000000000" pitchFamily="2" charset="2"/>
              </a:rPr>
              <a:t>+ </a:t>
            </a:r>
            <a:r>
              <a:rPr lang="en-US" sz="2800" dirty="0" smtClean="0">
                <a:cs typeface="Calibri"/>
                <a:sym typeface="Wingdings" panose="05000000000000000000" pitchFamily="2" charset="2"/>
              </a:rPr>
              <a:t>scope</a:t>
            </a:r>
          </a:p>
          <a:p>
            <a:endParaRPr lang="en-US" sz="2800" dirty="0" smtClean="0">
              <a:latin typeface="Calibri"/>
              <a:cs typeface="Calibri"/>
              <a:sym typeface="Wingdings" panose="05000000000000000000" pitchFamily="2" charset="2"/>
            </a:endParaRPr>
          </a:p>
          <a:p>
            <a:r>
              <a:rPr lang="en-US" sz="2800" dirty="0" smtClean="0">
                <a:latin typeface="Calibri"/>
                <a:cs typeface="Calibri"/>
                <a:sym typeface="Wingdings" panose="05000000000000000000" pitchFamily="2" charset="2"/>
              </a:rPr>
              <a:t>Two Managerial Approaches : </a:t>
            </a:r>
          </a:p>
          <a:p>
            <a:pPr marL="971550" lvl="1" indent="-514350">
              <a:buAutoNum type="romanLcParenR"/>
            </a:pPr>
            <a:r>
              <a:rPr lang="en-US" sz="2600" i="1" dirty="0" smtClean="0">
                <a:solidFill>
                  <a:srgbClr val="FF0000"/>
                </a:solidFill>
                <a:cs typeface="Calibri"/>
              </a:rPr>
              <a:t>MY </a:t>
            </a:r>
            <a:r>
              <a:rPr lang="en-US" sz="2600" dirty="0" smtClean="0">
                <a:solidFill>
                  <a:srgbClr val="FF0000"/>
                </a:solidFill>
                <a:cs typeface="Calibri"/>
              </a:rPr>
              <a:t>project</a:t>
            </a:r>
            <a:r>
              <a:rPr lang="en-US" sz="2600" dirty="0" smtClean="0">
                <a:cs typeface="Calibri"/>
              </a:rPr>
              <a:t>:  Frame everyone else as </a:t>
            </a:r>
            <a:r>
              <a:rPr lang="en-US" sz="2600" b="1" i="1" dirty="0" smtClean="0">
                <a:cs typeface="Calibri"/>
              </a:rPr>
              <a:t>External Stakeholder</a:t>
            </a:r>
          </a:p>
          <a:p>
            <a:pPr marL="971550" lvl="1" indent="-514350">
              <a:buAutoNum type="romanLcParenR"/>
            </a:pPr>
            <a:r>
              <a:rPr lang="en-US" sz="2600" i="1" dirty="0" smtClean="0">
                <a:solidFill>
                  <a:srgbClr val="FF0000"/>
                </a:solidFill>
                <a:latin typeface="Calibri"/>
                <a:cs typeface="Calibri"/>
                <a:sym typeface="Wingdings" panose="05000000000000000000" pitchFamily="2" charset="2"/>
              </a:rPr>
              <a:t>OUR</a:t>
            </a:r>
            <a:r>
              <a:rPr lang="en-US" sz="2600" dirty="0" smtClean="0">
                <a:solidFill>
                  <a:srgbClr val="FF0000"/>
                </a:solidFill>
                <a:latin typeface="Calibri"/>
                <a:cs typeface="Calibri"/>
                <a:sym typeface="Wingdings" panose="05000000000000000000" pitchFamily="2" charset="2"/>
              </a:rPr>
              <a:t> project</a:t>
            </a:r>
            <a:r>
              <a:rPr lang="en-US" sz="2600" dirty="0" smtClean="0">
                <a:latin typeface="Calibri"/>
                <a:cs typeface="Calibri"/>
                <a:sym typeface="Wingdings" panose="05000000000000000000" pitchFamily="2" charset="2"/>
              </a:rPr>
              <a:t>: Frame key stakeholders as </a:t>
            </a:r>
            <a:r>
              <a:rPr lang="en-US" sz="2600" b="1" i="1" dirty="0" smtClean="0">
                <a:latin typeface="Calibri"/>
                <a:cs typeface="Calibri"/>
              </a:rPr>
              <a:t>Development Partners, Consult others </a:t>
            </a:r>
            <a:r>
              <a:rPr lang="en-US" sz="2600" i="1" dirty="0" smtClean="0">
                <a:latin typeface="Calibri"/>
                <a:cs typeface="Calibri"/>
              </a:rPr>
              <a:t>(democratic up to a point)</a:t>
            </a:r>
            <a:endParaRPr lang="en-US" sz="1600" i="1" dirty="0" smtClean="0">
              <a:latin typeface="Calibri" panose="020F0502020204030204" pitchFamily="34" charset="0"/>
            </a:endParaRPr>
          </a:p>
          <a:p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63781" y="6621115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graphicFrame>
        <p:nvGraphicFramePr>
          <p:cNvPr id="81" name="Chart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149813"/>
              </p:ext>
            </p:extLst>
          </p:nvPr>
        </p:nvGraphicFramePr>
        <p:xfrm>
          <a:off x="487400" y="1221979"/>
          <a:ext cx="8333072" cy="490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2526736" y="613800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Planning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84168" y="6134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Delivery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544" y="404664"/>
            <a:ext cx="9144000" cy="604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Planning: Source </a:t>
            </a:r>
            <a:r>
              <a:rPr lang="en-GB" sz="4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Major Slippages in Performance Targets</a:t>
            </a:r>
            <a:endParaRPr lang="en-GB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endCxn id="84" idx="2"/>
          </p:cNvCxnSpPr>
          <p:nvPr/>
        </p:nvCxnSpPr>
        <p:spPr>
          <a:xfrm>
            <a:off x="4604543" y="6503459"/>
            <a:ext cx="19836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91680" y="6487853"/>
            <a:ext cx="26642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076056" y="2501595"/>
            <a:ext cx="64807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094058" y="3212976"/>
            <a:ext cx="306034" cy="504056"/>
          </a:xfrm>
          <a:prstGeom prst="straightConnector1">
            <a:avLst/>
          </a:prstGeom>
          <a:ln w="28575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3573016"/>
            <a:ext cx="198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Early contractor involvement</a:t>
            </a:r>
            <a:endParaRPr lang="en-GB" dirty="0"/>
          </a:p>
        </p:txBody>
      </p:sp>
      <p:sp>
        <p:nvSpPr>
          <p:cNvPr id="23" name="TextBox 1"/>
          <p:cNvSpPr txBox="1"/>
          <p:nvPr/>
        </p:nvSpPr>
        <p:spPr>
          <a:xfrm>
            <a:off x="7092280" y="5085184"/>
            <a:ext cx="1078169" cy="2085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i="1" dirty="0"/>
              <a:t>Projected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76256" y="1789602"/>
            <a:ext cx="1389117" cy="3566827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8" y="17849"/>
            <a:ext cx="8784976" cy="96287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Some Current Research Projects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9688" y="1124744"/>
            <a:ext cx="9183688" cy="542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w/ </a:t>
            </a:r>
            <a:r>
              <a:rPr lang="en-US" sz="2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Rehema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Msulwa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(PhD):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Governance of Front-end Project Planning </a:t>
            </a: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w/ Franziska </a:t>
            </a:r>
            <a:r>
              <a:rPr lang="en-US" sz="2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Drews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(PhD):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Procurement Strategies under Uncertainty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W/ Professor Jim Freeman: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Can we Predict Final Project Cost as a function of: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r>
              <a:rPr lang="en-US" sz="2400" smtClean="0">
                <a:solidFill>
                  <a:schemeClr val="tx1"/>
                </a:solidFill>
                <a:latin typeface="Calibri" panose="020F0502020204030204" pitchFamily="34" charset="0"/>
              </a:rPr>
              <a:t>Stakeholder arrival sequence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ii) Governance structure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w/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Colm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Lundrigan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 (PhD)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: Strategic Capabilities for Project Promoters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w/ </a:t>
            </a:r>
            <a:r>
              <a:rPr lang="en-US" sz="2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Yongcheng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Fu (PhD):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Project Planning: Insights from Game Theory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graphicFrame>
        <p:nvGraphicFramePr>
          <p:cNvPr id="81" name="Chart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667597"/>
              </p:ext>
            </p:extLst>
          </p:nvPr>
        </p:nvGraphicFramePr>
        <p:xfrm>
          <a:off x="487400" y="1221978"/>
          <a:ext cx="8064895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1123075" y="6130028"/>
            <a:ext cx="9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Ideation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3131840" y="6130028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6084168" y="6118521"/>
            <a:ext cx="249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19844" y="66605"/>
            <a:ext cx="9144000" cy="604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Optimism bias: self-fulfilling prophecy?</a:t>
            </a:r>
            <a:endParaRPr lang="en-GB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2200" y="1772816"/>
            <a:ext cx="1614584" cy="3816424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1"/>
          <p:cNvSpPr txBox="1"/>
          <p:nvPr/>
        </p:nvSpPr>
        <p:spPr>
          <a:xfrm>
            <a:off x="6792962" y="5301208"/>
            <a:ext cx="1078169" cy="2085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i="1" dirty="0"/>
              <a:t>Projected</a:t>
            </a:r>
          </a:p>
        </p:txBody>
      </p:sp>
    </p:spTree>
    <p:extLst>
      <p:ext uri="{BB962C8B-B14F-4D97-AF65-F5344CB8AC3E}">
        <p14:creationId xmlns:p14="http://schemas.microsoft.com/office/powerpoint/2010/main" val="151257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00CC"/>
                </a:solidFill>
                <a:latin typeface="Calibri" panose="020F0502020204030204" pitchFamily="34" charset="0"/>
              </a:rPr>
              <a:t>Can we Develop a Commons Logic? Yes</a:t>
            </a:r>
            <a:endParaRPr lang="en-GB" dirty="0">
              <a:solidFill>
                <a:srgbClr val="0000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" y="980728"/>
            <a:ext cx="8906835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4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2795" y="384736"/>
            <a:ext cx="9216795" cy="408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Planning: Source of Major Slippages in Performance Targets</a:t>
            </a:r>
            <a:endParaRPr lang="en-GB" sz="1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204217"/>
              </p:ext>
            </p:extLst>
          </p:nvPr>
        </p:nvGraphicFramePr>
        <p:xfrm>
          <a:off x="-39688" y="1196752"/>
          <a:ext cx="9144000" cy="526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27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39688" y="6553200"/>
            <a:ext cx="9183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cs typeface="Arial" charset="0"/>
              </a:rPr>
              <a:t>© </a:t>
            </a:r>
            <a:r>
              <a:rPr lang="en-US" sz="1400" dirty="0" err="1" smtClean="0">
                <a:cs typeface="Arial" charset="0"/>
              </a:rPr>
              <a:t>Nuno</a:t>
            </a:r>
            <a:r>
              <a:rPr lang="en-US" sz="1400" dirty="0" smtClean="0">
                <a:cs typeface="Arial" charset="0"/>
              </a:rPr>
              <a:t> A. Gil. All Rights Reserved</a:t>
            </a:r>
            <a:endParaRPr lang="en-US" sz="1400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9688" y="613696"/>
            <a:ext cx="9216795" cy="408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Ongoing Research Projects</a:t>
            </a:r>
            <a:endParaRPr lang="en-GB" sz="3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628800"/>
            <a:ext cx="8964488" cy="439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w/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Colm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Lundrigan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(PhD) : Strategic capabilities for megaproject architects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w/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Rehema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Msulwa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(PhD): Governance of High-speed 2: why do some groups do better in  converging interests than others?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w/ Franziska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Drews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(PhD): Drivers to design Contracting and Procurement Strategies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W/ Professor Jim Freeman: Evolution of Cost Forecast = f (Arrival of Stakeholders, Governance Structure)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w/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Yongcheng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Fu (PhD): Project Planning: Insights from Game Theory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6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28182</TotalTime>
  <Words>663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 Infrastructure Development : Designing Solutions for a Collective Action Problem </vt:lpstr>
      <vt:lpstr>Research Capabilities </vt:lpstr>
      <vt:lpstr>Opportunity with Highways England: Research the Project Front-end</vt:lpstr>
      <vt:lpstr>PowerPoint Presentation</vt:lpstr>
      <vt:lpstr>Some Current Research Projects</vt:lpstr>
      <vt:lpstr>PowerPoint Presentation</vt:lpstr>
      <vt:lpstr>Can we Develop a Commons Logic? Yes</vt:lpstr>
      <vt:lpstr>PowerPoint Presentation</vt:lpstr>
      <vt:lpstr>PowerPoint Presentation</vt:lpstr>
      <vt:lpstr>Commons Governance</vt:lpstr>
      <vt:lpstr>Strategic Capabilities: Bottleneck Removal</vt:lpstr>
      <vt:lpstr>Front-end Governance: A Collective Action Problem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201</cp:revision>
  <dcterms:created xsi:type="dcterms:W3CDTF">2015-02-12T11:40:07Z</dcterms:created>
  <dcterms:modified xsi:type="dcterms:W3CDTF">2016-11-29T10:16:23Z</dcterms:modified>
</cp:coreProperties>
</file>